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84"/>
  </p:notesMasterIdLst>
  <p:sldIdLst>
    <p:sldId id="256" r:id="rId48"/>
    <p:sldId id="257" r:id="rId49"/>
    <p:sldId id="258" r:id="rId50"/>
    <p:sldId id="259" r:id="rId51"/>
    <p:sldId id="260" r:id="rId52"/>
    <p:sldId id="261" r:id="rId53"/>
    <p:sldId id="262" r:id="rId54"/>
    <p:sldId id="263" r:id="rId55"/>
    <p:sldId id="264" r:id="rId56"/>
    <p:sldId id="265" r:id="rId57"/>
    <p:sldId id="266" r:id="rId58"/>
    <p:sldId id="267" r:id="rId59"/>
    <p:sldId id="268" r:id="rId60"/>
    <p:sldId id="269" r:id="rId61"/>
    <p:sldId id="270" r:id="rId62"/>
    <p:sldId id="271" r:id="rId63"/>
    <p:sldId id="272" r:id="rId64"/>
    <p:sldId id="273" r:id="rId65"/>
    <p:sldId id="274" r:id="rId66"/>
    <p:sldId id="275" r:id="rId67"/>
    <p:sldId id="276" r:id="rId68"/>
    <p:sldId id="277" r:id="rId69"/>
    <p:sldId id="278" r:id="rId70"/>
    <p:sldId id="279" r:id="rId71"/>
    <p:sldId id="280" r:id="rId72"/>
    <p:sldId id="281" r:id="rId73"/>
    <p:sldId id="282" r:id="rId74"/>
    <p:sldId id="283" r:id="rId75"/>
    <p:sldId id="284" r:id="rId76"/>
    <p:sldId id="285" r:id="rId77"/>
    <p:sldId id="286" r:id="rId78"/>
    <p:sldId id="287" r:id="rId79"/>
    <p:sldId id="288" r:id="rId80"/>
    <p:sldId id="289" r:id="rId81"/>
    <p:sldId id="290" r:id="rId82"/>
    <p:sldId id="291" r:id="rId83"/>
  </p:sldIdLst>
  <p:sldSz cx="18288000" cy="10287000"/>
  <p:notesSz cx="6858000" cy="9144000"/>
  <p:embeddedFontLst>
    <p:embeddedFont>
      <p:font typeface="Aileron Regular" charset="1" panose="00000500000000000000"/>
      <p:regular r:id="rId6"/>
    </p:embeddedFont>
    <p:embeddedFont>
      <p:font typeface="Aileron Regular Bold" charset="1" panose="00000800000000000000"/>
      <p:regular r:id="rId7"/>
    </p:embeddedFont>
    <p:embeddedFont>
      <p:font typeface="Aileron Regular Italics" charset="1" panose="00000500000000000000"/>
      <p:regular r:id="rId8"/>
    </p:embeddedFont>
    <p:embeddedFont>
      <p:font typeface="Aileron Regular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Roboto" charset="1" panose="02000000000000000000"/>
      <p:regular r:id="rId14"/>
    </p:embeddedFont>
    <p:embeddedFont>
      <p:font typeface="Roboto Bold" charset="1" panose="02000000000000000000"/>
      <p:regular r:id="rId15"/>
    </p:embeddedFont>
    <p:embeddedFont>
      <p:font typeface="Roboto Italics" charset="1" panose="02000000000000000000"/>
      <p:regular r:id="rId16"/>
    </p:embeddedFont>
    <p:embeddedFont>
      <p:font typeface="Roboto Bold Italics" charset="1" panose="02000000000000000000"/>
      <p:regular r:id="rId17"/>
    </p:embeddedFont>
    <p:embeddedFont>
      <p:font typeface="Open Sans 2" charset="1" panose="020B0606030504020204"/>
      <p:regular r:id="rId18"/>
    </p:embeddedFont>
    <p:embeddedFont>
      <p:font typeface="Open Sans 2 Bold" charset="1" panose="020B0806030504020204"/>
      <p:regular r:id="rId19"/>
    </p:embeddedFont>
    <p:embeddedFont>
      <p:font typeface="Open Sans 2 Italics" charset="1" panose="020B0606030504020204"/>
      <p:regular r:id="rId20"/>
    </p:embeddedFont>
    <p:embeddedFont>
      <p:font typeface="Open Sans 2 Bold Italics" charset="1" panose="020B0806030504020204"/>
      <p:regular r:id="rId21"/>
    </p:embeddedFont>
    <p:embeddedFont>
      <p:font typeface="Poppins" charset="1" panose="00000500000000000000"/>
      <p:regular r:id="rId22"/>
    </p:embeddedFont>
    <p:embeddedFont>
      <p:font typeface="Poppins Bold" charset="1" panose="00000800000000000000"/>
      <p:regular r:id="rId23"/>
    </p:embeddedFont>
    <p:embeddedFont>
      <p:font typeface="Poppins Italics" charset="1" panose="00000500000000000000"/>
      <p:regular r:id="rId24"/>
    </p:embeddedFont>
    <p:embeddedFont>
      <p:font typeface="Poppins Bold Italics" charset="1" panose="00000800000000000000"/>
      <p:regular r:id="rId25"/>
    </p:embeddedFont>
    <p:embeddedFont>
      <p:font typeface="Poppins Thin" charset="1" panose="00000300000000000000"/>
      <p:regular r:id="rId26"/>
    </p:embeddedFont>
    <p:embeddedFont>
      <p:font typeface="Poppins Thin Italics" charset="1" panose="00000300000000000000"/>
      <p:regular r:id="rId27"/>
    </p:embeddedFont>
    <p:embeddedFont>
      <p:font typeface="Poppins Extra-Light" charset="1" panose="00000300000000000000"/>
      <p:regular r:id="rId28"/>
    </p:embeddedFont>
    <p:embeddedFont>
      <p:font typeface="Poppins Extra-Light Italics" charset="1" panose="00000300000000000000"/>
      <p:regular r:id="rId29"/>
    </p:embeddedFont>
    <p:embeddedFont>
      <p:font typeface="Poppins Light" charset="1" panose="00000400000000000000"/>
      <p:regular r:id="rId30"/>
    </p:embeddedFont>
    <p:embeddedFont>
      <p:font typeface="Poppins Light Italics" charset="1" panose="00000400000000000000"/>
      <p:regular r:id="rId31"/>
    </p:embeddedFont>
    <p:embeddedFont>
      <p:font typeface="Poppins Medium" charset="1" panose="00000600000000000000"/>
      <p:regular r:id="rId32"/>
    </p:embeddedFont>
    <p:embeddedFont>
      <p:font typeface="Poppins Medium Italics" charset="1" panose="00000600000000000000"/>
      <p:regular r:id="rId33"/>
    </p:embeddedFont>
    <p:embeddedFont>
      <p:font typeface="Poppins Semi-Bold" charset="1" panose="00000700000000000000"/>
      <p:regular r:id="rId34"/>
    </p:embeddedFont>
    <p:embeddedFont>
      <p:font typeface="Poppins Semi-Bold Italics" charset="1" panose="00000700000000000000"/>
      <p:regular r:id="rId35"/>
    </p:embeddedFont>
    <p:embeddedFont>
      <p:font typeface="Poppins Ultra-Bold" charset="1" panose="00000900000000000000"/>
      <p:regular r:id="rId36"/>
    </p:embeddedFont>
    <p:embeddedFont>
      <p:font typeface="Poppins Ultra-Bold Italics" charset="1" panose="00000900000000000000"/>
      <p:regular r:id="rId37"/>
    </p:embeddedFont>
    <p:embeddedFont>
      <p:font typeface="Poppins Heavy" charset="1" panose="00000A00000000000000"/>
      <p:regular r:id="rId38"/>
    </p:embeddedFont>
    <p:embeddedFont>
      <p:font typeface="Poppins Heavy Italics" charset="1" panose="00000A00000000000000"/>
      <p:regular r:id="rId39"/>
    </p:embeddedFont>
    <p:embeddedFont>
      <p:font typeface="Open Sans 1" charset="1" panose="020B0606030504020204"/>
      <p:regular r:id="rId40"/>
    </p:embeddedFont>
    <p:embeddedFont>
      <p:font typeface="Open Sans 1 Bold" charset="1" panose="020B0806030504020204"/>
      <p:regular r:id="rId41"/>
    </p:embeddedFont>
    <p:embeddedFont>
      <p:font typeface="Open Sans 1 Italics" charset="1" panose="020B0606030504020204"/>
      <p:regular r:id="rId42"/>
    </p:embeddedFont>
    <p:embeddedFont>
      <p:font typeface="Open Sans 1 Bold Italics" charset="1" panose="020B0806030504020204"/>
      <p:regular r:id="rId43"/>
    </p:embeddedFont>
    <p:embeddedFont>
      <p:font typeface="Open Sans 1 Light" charset="1" panose="020B0306030504020204"/>
      <p:regular r:id="rId44"/>
    </p:embeddedFont>
    <p:embeddedFont>
      <p:font typeface="Open Sans 1 Light Italics" charset="1" panose="020B0306030504020204"/>
      <p:regular r:id="rId45"/>
    </p:embeddedFont>
    <p:embeddedFont>
      <p:font typeface="Open Sans 1 Ultra-Bold" charset="1" panose="00000000000000000000"/>
      <p:regular r:id="rId46"/>
    </p:embeddedFont>
    <p:embeddedFont>
      <p:font typeface="Open Sans 1 Ultra-Bold Italics" charset="1" panose="000000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slides/slide2.xml" Type="http://schemas.openxmlformats.org/officeDocument/2006/relationships/slide"/><Relationship Id="rId5" Target="tableStyles.xml" Type="http://schemas.openxmlformats.org/officeDocument/2006/relationships/tableStyles"/><Relationship Id="rId50" Target="slides/slide3.xml" Type="http://schemas.openxmlformats.org/officeDocument/2006/relationships/slide"/><Relationship Id="rId51" Target="slides/slide4.xml" Type="http://schemas.openxmlformats.org/officeDocument/2006/relationships/slide"/><Relationship Id="rId52" Target="slides/slide5.xml" Type="http://schemas.openxmlformats.org/officeDocument/2006/relationships/slide"/><Relationship Id="rId53" Target="slides/slide6.xml" Type="http://schemas.openxmlformats.org/officeDocument/2006/relationships/slide"/><Relationship Id="rId54" Target="slides/slide7.xml" Type="http://schemas.openxmlformats.org/officeDocument/2006/relationships/slide"/><Relationship Id="rId55" Target="slides/slide8.xml" Type="http://schemas.openxmlformats.org/officeDocument/2006/relationships/slide"/><Relationship Id="rId56" Target="slides/slide9.xml" Type="http://schemas.openxmlformats.org/officeDocument/2006/relationships/slide"/><Relationship Id="rId57" Target="slides/slide10.xml" Type="http://schemas.openxmlformats.org/officeDocument/2006/relationships/slide"/><Relationship Id="rId58" Target="slides/slide11.xml" Type="http://schemas.openxmlformats.org/officeDocument/2006/relationships/slide"/><Relationship Id="rId59" Target="slides/slide12.xml" Type="http://schemas.openxmlformats.org/officeDocument/2006/relationships/slide"/><Relationship Id="rId6" Target="fonts/font6.fntdata" Type="http://schemas.openxmlformats.org/officeDocument/2006/relationships/font"/><Relationship Id="rId60" Target="slides/slide13.xml" Type="http://schemas.openxmlformats.org/officeDocument/2006/relationships/slide"/><Relationship Id="rId61" Target="slides/slide14.xml" Type="http://schemas.openxmlformats.org/officeDocument/2006/relationships/slide"/><Relationship Id="rId62" Target="slides/slide15.xml" Type="http://schemas.openxmlformats.org/officeDocument/2006/relationships/slide"/><Relationship Id="rId63" Target="slides/slide16.xml" Type="http://schemas.openxmlformats.org/officeDocument/2006/relationships/slide"/><Relationship Id="rId64" Target="slides/slide17.xml" Type="http://schemas.openxmlformats.org/officeDocument/2006/relationships/slide"/><Relationship Id="rId65" Target="slides/slide18.xml" Type="http://schemas.openxmlformats.org/officeDocument/2006/relationships/slide"/><Relationship Id="rId66" Target="slides/slide19.xml" Type="http://schemas.openxmlformats.org/officeDocument/2006/relationships/slide"/><Relationship Id="rId67" Target="slides/slide20.xml" Type="http://schemas.openxmlformats.org/officeDocument/2006/relationships/slide"/><Relationship Id="rId68" Target="slides/slide21.xml" Type="http://schemas.openxmlformats.org/officeDocument/2006/relationships/slide"/><Relationship Id="rId69" Target="slides/slide22.xml" Type="http://schemas.openxmlformats.org/officeDocument/2006/relationships/slide"/><Relationship Id="rId7" Target="fonts/font7.fntdata" Type="http://schemas.openxmlformats.org/officeDocument/2006/relationships/font"/><Relationship Id="rId70" Target="slides/slide23.xml" Type="http://schemas.openxmlformats.org/officeDocument/2006/relationships/slide"/><Relationship Id="rId71" Target="slides/slide24.xml" Type="http://schemas.openxmlformats.org/officeDocument/2006/relationships/slide"/><Relationship Id="rId72" Target="slides/slide25.xml" Type="http://schemas.openxmlformats.org/officeDocument/2006/relationships/slide"/><Relationship Id="rId73" Target="slides/slide26.xml" Type="http://schemas.openxmlformats.org/officeDocument/2006/relationships/slide"/><Relationship Id="rId74" Target="slides/slide27.xml" Type="http://schemas.openxmlformats.org/officeDocument/2006/relationships/slide"/><Relationship Id="rId75" Target="slides/slide28.xml" Type="http://schemas.openxmlformats.org/officeDocument/2006/relationships/slide"/><Relationship Id="rId76" Target="slides/slide29.xml" Type="http://schemas.openxmlformats.org/officeDocument/2006/relationships/slide"/><Relationship Id="rId77" Target="slides/slide30.xml" Type="http://schemas.openxmlformats.org/officeDocument/2006/relationships/slide"/><Relationship Id="rId78" Target="slides/slide31.xml" Type="http://schemas.openxmlformats.org/officeDocument/2006/relationships/slide"/><Relationship Id="rId79" Target="slides/slide32.xml" Type="http://schemas.openxmlformats.org/officeDocument/2006/relationships/slide"/><Relationship Id="rId8" Target="fonts/font8.fntdata" Type="http://schemas.openxmlformats.org/officeDocument/2006/relationships/font"/><Relationship Id="rId80" Target="slides/slide33.xml" Type="http://schemas.openxmlformats.org/officeDocument/2006/relationships/slide"/><Relationship Id="rId81" Target="slides/slide34.xml" Type="http://schemas.openxmlformats.org/officeDocument/2006/relationships/slide"/><Relationship Id="rId82" Target="slides/slide35.xml" Type="http://schemas.openxmlformats.org/officeDocument/2006/relationships/slide"/><Relationship Id="rId83" Target="slides/slide36.xml" Type="http://schemas.openxmlformats.org/officeDocument/2006/relationships/slide"/><Relationship Id="rId84" Target="notesMasters/notesMaster1.xml" Type="http://schemas.openxmlformats.org/officeDocument/2006/relationships/notesMaster"/><Relationship Id="rId85" Target="theme/theme2.xml" Type="http://schemas.openxmlformats.org/officeDocument/2006/relationships/theme"/><Relationship Id="rId86" Target="notesSlides/notesSlide1.xml" Type="http://schemas.openxmlformats.org/officeDocument/2006/relationships/notesSlide"/><Relationship Id="rId87" Target="notesSlides/notesSlide2.xml" Type="http://schemas.openxmlformats.org/officeDocument/2006/relationships/notesSlide"/><Relationship Id="rId88" Target="notesSlides/notesSlide3.xml" Type="http://schemas.openxmlformats.org/officeDocument/2006/relationships/notesSlide"/><Relationship Id="rId89" Target="notesSlides/notesSlide4.xml" Type="http://schemas.openxmlformats.org/officeDocument/2006/relationships/notesSlide"/><Relationship Id="rId9" Target="fonts/font9.fntdata" Type="http://schemas.openxmlformats.org/officeDocument/2006/relationships/font"/><Relationship Id="rId90" Target="notesSlides/notesSlide5.xml" Type="http://schemas.openxmlformats.org/officeDocument/2006/relationships/notesSlide"/><Relationship Id="rId91" Target="notesSlides/notesSlide6.xml" Type="http://schemas.openxmlformats.org/officeDocument/2006/relationships/notesSlide"/><Relationship Id="rId92" Target="notesSlides/notesSlide7.xml" Type="http://schemas.openxmlformats.org/officeDocument/2006/relationships/notesSlide"/><Relationship Id="rId93" Target="notesSlides/notesSlide8.xml" Type="http://schemas.openxmlformats.org/officeDocument/2006/relationships/notesSlide"/><Relationship Id="rId94" Target="notesSlides/notesSlide9.xml" Type="http://schemas.openxmlformats.org/officeDocument/2006/relationships/notesSlide"/><Relationship Id="rId95" Target="notesSlides/notesSlide10.xml" Type="http://schemas.openxmlformats.org/officeDocument/2006/relationships/notesSlide"/><Relationship Id="rId96" Target="notesSlides/notesSlide11.xml" Type="http://schemas.openxmlformats.org/officeDocument/2006/relationships/notesSlide"/><Relationship Id="rId97" Target="notesSlides/notesSlide12.xml" Type="http://schemas.openxmlformats.org/officeDocument/2006/relationships/notesSlide"/><Relationship Id="rId98" Target="notesSlides/notesSlide13.xml" Type="http://schemas.openxmlformats.org/officeDocument/2006/relationships/notesSlide"/></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1.The project's goal is to obtain an in-depth understanding of the existing GPT-2 architecture and replicate and build a clone of the ChatGPT model called SpartanChatGPT at a smaller scale that is feasible to train and test on a targeted  dataset.</a:t>
            </a:r>
          </a:p>
          <a:p>
            <a:r>
              <a:rPr lang="en-US"/>
              <a:t>2)The approach for this is by fine-tuning the pre-trained GPT-2 model on the custom data of SJSU and evaluate the model’s performance and achieve the end result of generating responses for the conversations.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 versatile language model that approaches all natural language processing tasks as a text-to-text problem. </a:t>
            </a:r>
          </a:p>
          <a:p>
            <a:r>
              <a:rPr lang="en-US"/>
              <a:t>2)It employs a transformer architecture, where both input and output are treated as text sequences, enabling it to handle a wide range of NLP tasks, from translation and summarization to question answering and text generation.</a:t>
            </a:r>
          </a:p>
          <a:p>
            <a:r>
              <a:rPr lang="en-US"/>
              <a:t>3)Model variants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 conversational AI model designed for natural language understanding and generation in dialogue scenarios, making it suitable for chatbots, virtual assistants, and other interactive applications.</a:t>
            </a:r>
          </a:p>
          <a:p>
            <a:r>
              <a:rPr lang="en-US"/>
              <a:t>2)It's trained to engage in coherent and contextually relevant conversations by leveraging a large pretraining dataset and autoregressive generation techniques.</a:t>
            </a:r>
          </a:p>
          <a:p>
            <a:r>
              <a:rPr lang="en-US"/>
              <a:t>3)Model variants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1)an autoregressive Large Language Model (LLM), trained to continue text from a prompt on vast amounts of text data using industrial-scale computational resources.</a:t>
            </a:r>
          </a:p>
          <a:p>
            <a:r>
              <a:rPr lang="en-US"/>
              <a:t>2)it is able to output coherent text in 46 languages and 13 programming languages.</a:t>
            </a:r>
          </a:p>
          <a:p>
            <a:r>
              <a:rPr lang="en-US"/>
              <a:t>3)BLOOM can also be instructed to perform text tasks it hasn't been explicitly trained for, by casting them as text generation tasks.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1)It builds upon the BERT model with improvements in pretraining techniques and a large-scale dataset.</a:t>
            </a:r>
          </a:p>
          <a:p>
            <a:r>
              <a:rPr lang="en-US"/>
              <a:t>2)RoBERTa employs bidirectional context understanding, capturing both left and right context, and excels in various NLP tasks like text classification, named entity recognition, and text generation.</a:t>
            </a:r>
          </a:p>
          <a:p>
            <a:r>
              <a:rPr lang="en-US"/>
              <a:t>3)Model variants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1)We used a Python script for data collection that defines a function named</a:t>
            </a:r>
          </a:p>
          <a:p>
            <a:r>
              <a:rPr lang="en-US"/>
              <a:t>"crawl_website". </a:t>
            </a:r>
          </a:p>
          <a:p>
            <a:r>
              <a:rPr lang="en-US"/>
              <a:t>2)This function takes four parameters: "url", "visited", "max_depth", and</a:t>
            </a:r>
          </a:p>
          <a:p>
            <a:r>
              <a:rPr lang="en-US"/>
              <a:t>"encoding". </a:t>
            </a:r>
          </a:p>
          <a:p>
            <a:r>
              <a:rPr lang="en-US"/>
              <a:t>3)It crawls a website recursively, keeps track of all visited pages, and writes the URLs</a:t>
            </a:r>
          </a:p>
          <a:p>
            <a:r>
              <a:rPr lang="en-US"/>
              <a:t>to a file named "visited_links.txt". </a:t>
            </a:r>
          </a:p>
          <a:p>
            <a:r>
              <a:rPr lang="en-US"/>
              <a:t>4)The collected data includes URLs of visited pages, webpage content, and other webpages links, hence we overall collected</a:t>
            </a:r>
          </a:p>
          <a:p>
            <a:r>
              <a:rPr lang="en-US"/>
              <a:t> 6000+ links as shown in the 1st fig.</a:t>
            </a:r>
          </a:p>
          <a:p>
            <a:r>
              <a:rPr lang="en-US"/>
              <a:t>5)Then we cleaned the</a:t>
            </a:r>
          </a:p>
          <a:p>
            <a:r>
              <a:rPr lang="en-US"/>
              <a:t>collected links file by removing the duplicates, i.e. one link with http and the same link with https,</a:t>
            </a:r>
          </a:p>
          <a:p>
            <a:r>
              <a:rPr lang="en-US"/>
              <a:t>and at last, we collected to 4037 links as shown in figure2.And after extracting these links we got our final raw data in the form of Txt files as per our project requirement.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Converted all text to lowercase</a:t>
            </a:r>
          </a:p>
          <a:p>
            <a:r>
              <a:rPr lang="en-US"/>
              <a:t>2. Removed consecutive whitespace characters</a:t>
            </a:r>
          </a:p>
          <a:p>
            <a:r>
              <a:rPr lang="en-US"/>
              <a:t>3. Removed HTML elements such as script and style tags, header and footer tags, and links</a:t>
            </a:r>
          </a:p>
          <a:p>
            <a:r>
              <a:rPr lang="en-US"/>
              <a:t>4. Removed the COVID-19 alert div if it exists on the page</a:t>
            </a:r>
          </a:p>
          <a:p>
            <a:r>
              <a:rPr lang="en-US"/>
              <a:t>5. Encoded the text in ASCII to remove non-ASCII characters</a:t>
            </a:r>
          </a:p>
          <a:p>
            <a:r>
              <a:rPr lang="en-US"/>
              <a:t>6. Wrote the cleaned text to a file, without any newlines or extra whitespace.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1)We have used HuggingFaces Transformers library to generate questions and answers downstream tasks.</a:t>
            </a:r>
          </a:p>
          <a:p>
            <a:r>
              <a:rPr lang="en-US"/>
              <a:t>2)we have written a python script using the model ‘lmqg/t5-large-squad-qg-ae’ from HuggingFaces . </a:t>
            </a:r>
          </a:p>
          <a:p>
            <a:r>
              <a:rPr lang="en-US"/>
              <a:t>3)The code first loads a pre-trained tokenizer and model using the AutoTokenizer and AutoModelForSeq2SeqLM classes from the Transformers library. </a:t>
            </a:r>
          </a:p>
          <a:p>
            <a:r>
              <a:rPr lang="en-US"/>
              <a:t>Then, for each file in the input folder, it reads the text from the file and splits it into sentences using regular expressions.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Summarization:</a:t>
            </a:r>
          </a:p>
          <a:p>
            <a:r>
              <a:rPr lang="en-US"/>
              <a:t>1)Textsum- This package provides easy-to-use interfaces for using summarization models.</a:t>
            </a:r>
          </a:p>
          <a:p>
            <a:r>
              <a:rPr lang="en-US"/>
              <a:t>2)easily summarizes text-based files with transformers.</a:t>
            </a:r>
          </a:p>
          <a:p>
            <a:r>
              <a:rPr lang="en-US"/>
              <a:t>3)This is one of the popular fine tuned model available on hugging faces which uses libraries AutoModelForSeq2SeqLM, AutoTokenizer of transformers for summarization downstream task.</a:t>
            </a:r>
          </a:p>
          <a:p>
            <a:r>
              <a:rPr lang="en-US"/>
              <a:t>4)it's one of the important feature is , it's implementation approach wherein it offers three ways to use this package: python API, CLI, Demo App</a:t>
            </a:r>
          </a:p>
          <a:p>
            <a:r>
              <a:rPr lang="en-US"/>
              <a:t>So this can be used in standalone tasks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whatever we visualized in this plot, we got to know that each file has uneven distribution of Question and answers.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dividing test and train datastes we are using stratified Kfold sampling. </a:t>
            </a:r>
          </a:p>
          <a:p>
            <a:r>
              <a:rPr lang="en-US"/>
              <a:t>What stratified does it to make sure each fold should have every department data.</a:t>
            </a:r>
          </a:p>
          <a:p>
            <a:r>
              <a:rPr lang="en-US"/>
              <a:t/>
            </a:r>
          </a:p>
          <a:p>
            <a:r>
              <a:rPr lang="en-US"/>
              <a:t>So this helps to avoid overfitting and improves model generalizability.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1)GPT-2 uses a transformer architecture, which consists of multiple layers of self-attention mechanisms and feedforward neural networks. This architecture allows it to capture contextual information in text efficiently.</a:t>
            </a:r>
          </a:p>
          <a:p>
            <a:r>
              <a:rPr lang="en-US"/>
              <a:t>2)t's autoregressive nature generates text step by step, and it can be fine-tuned for various natural language processing tasks.</a:t>
            </a:r>
          </a:p>
          <a:p>
            <a:r>
              <a:rPr lang="en-US"/>
              <a:t>3) Various model variants: small,medium,large,xl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1)Unlike earlier models, BERT considers both left and right context when processing words in a sentence. This bidirectional understanding of context improves its ability to capture nuanced language patterns.</a:t>
            </a:r>
          </a:p>
          <a:p>
            <a:r>
              <a:rPr lang="en-US"/>
              <a:t>2)It is pretrained on a massive corpus of text data in an unsupervised manner. This pretraining phase helps it learn rich language representations, making it versatile for fine tuning a wide range of natural language understanding tasks.</a:t>
            </a:r>
          </a:p>
          <a:p>
            <a:r>
              <a:rPr lang="en-US"/>
              <a:t>3) Model variants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5.png" Type="http://schemas.openxmlformats.org/officeDocument/2006/relationships/image"/><Relationship Id="rId4" Target="../media/image2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37.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38.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41.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0.png" Type="http://schemas.openxmlformats.org/officeDocument/2006/relationships/image"/><Relationship Id="rId4"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4328902" y="2317173"/>
            <a:ext cx="7321033" cy="6340049"/>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4" id="4"/>
          <p:cNvGrpSpPr/>
          <p:nvPr/>
        </p:nvGrpSpPr>
        <p:grpSpPr>
          <a:xfrm rot="0">
            <a:off x="12122944" y="7035126"/>
            <a:ext cx="4970154" cy="4304177"/>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CFCFC">
                <a:alpha val="63922"/>
              </a:srgbClr>
            </a:solidFill>
          </p:spPr>
        </p:sp>
      </p:grpSp>
      <p:grpSp>
        <p:nvGrpSpPr>
          <p:cNvPr name="Group 6" id="6"/>
          <p:cNvGrpSpPr/>
          <p:nvPr/>
        </p:nvGrpSpPr>
        <p:grpSpPr>
          <a:xfrm rot="0">
            <a:off x="12601930" y="5773001"/>
            <a:ext cx="2271679" cy="1967285"/>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58824"/>
              </a:srgbClr>
            </a:solidFill>
          </p:spPr>
        </p:sp>
      </p:grpSp>
      <p:grpSp>
        <p:nvGrpSpPr>
          <p:cNvPr name="Group 8" id="8"/>
          <p:cNvGrpSpPr/>
          <p:nvPr/>
        </p:nvGrpSpPr>
        <p:grpSpPr>
          <a:xfrm rot="0">
            <a:off x="13737770" y="373605"/>
            <a:ext cx="3799619" cy="3290488"/>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DFDFD">
                <a:alpha val="58824"/>
              </a:srgbClr>
            </a:solidFill>
          </p:spPr>
        </p:sp>
      </p:grpSp>
      <p:grpSp>
        <p:nvGrpSpPr>
          <p:cNvPr name="Group 10" id="10"/>
          <p:cNvGrpSpPr/>
          <p:nvPr/>
        </p:nvGrpSpPr>
        <p:grpSpPr>
          <a:xfrm rot="0">
            <a:off x="349942" y="8926830"/>
            <a:ext cx="9705722" cy="1360170"/>
            <a:chOff x="0" y="0"/>
            <a:chExt cx="12940963" cy="1813560"/>
          </a:xfrm>
        </p:grpSpPr>
        <p:sp>
          <p:nvSpPr>
            <p:cNvPr name="TextBox 11" id="11"/>
            <p:cNvSpPr txBox="true"/>
            <p:nvPr/>
          </p:nvSpPr>
          <p:spPr>
            <a:xfrm rot="0">
              <a:off x="1148853" y="-57150"/>
              <a:ext cx="11792109" cy="1870710"/>
            </a:xfrm>
            <a:prstGeom prst="rect">
              <a:avLst/>
            </a:prstGeom>
          </p:spPr>
          <p:txBody>
            <a:bodyPr anchor="t" rtlCol="false" tIns="0" lIns="0" bIns="0" rIns="0">
              <a:spAutoFit/>
            </a:bodyPr>
            <a:lstStyle/>
            <a:p>
              <a:pPr>
                <a:lnSpc>
                  <a:spcPts val="3779"/>
                </a:lnSpc>
              </a:pPr>
              <a:r>
                <a:rPr lang="en-US" sz="2699">
                  <a:solidFill>
                    <a:srgbClr val="000000"/>
                  </a:solidFill>
                  <a:latin typeface="Roboto"/>
                </a:rPr>
                <a:t>Presented By: </a:t>
              </a:r>
              <a:r>
                <a:rPr lang="en-US" sz="2699">
                  <a:solidFill>
                    <a:srgbClr val="000000"/>
                  </a:solidFill>
                  <a:latin typeface="Roboto"/>
                </a:rPr>
                <a:t>Harshith Uppula | Harsimran Kaur | Mounica Ayalasomayajula | Richa Sharma | Shwetarani</a:t>
              </a:r>
            </a:p>
            <a:p>
              <a:pPr>
                <a:lnSpc>
                  <a:spcPts val="3779"/>
                </a:lnSpc>
                <a:spcBef>
                  <a:spcPct val="0"/>
                </a:spcBef>
              </a:pPr>
            </a:p>
          </p:txBody>
        </p:sp>
        <p:sp>
          <p:nvSpPr>
            <p:cNvPr name="Freeform 12" id="12"/>
            <p:cNvSpPr/>
            <p:nvPr/>
          </p:nvSpPr>
          <p:spPr>
            <a:xfrm flipH="false" flipV="false" rot="0">
              <a:off x="0" y="51160"/>
              <a:ext cx="905010" cy="781600"/>
            </a:xfrm>
            <a:custGeom>
              <a:avLst/>
              <a:gdLst/>
              <a:ahLst/>
              <a:cxnLst/>
              <a:rect r="r" b="b" t="t" l="l"/>
              <a:pathLst>
                <a:path h="781600" w="90501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3" id="13"/>
          <p:cNvGrpSpPr/>
          <p:nvPr/>
        </p:nvGrpSpPr>
        <p:grpSpPr>
          <a:xfrm rot="0">
            <a:off x="1028700" y="1028700"/>
            <a:ext cx="9786484" cy="3587864"/>
            <a:chOff x="0" y="0"/>
            <a:chExt cx="13048645" cy="4783818"/>
          </a:xfrm>
        </p:grpSpPr>
        <p:sp>
          <p:nvSpPr>
            <p:cNvPr name="TextBox 14" id="14"/>
            <p:cNvSpPr txBox="true"/>
            <p:nvPr/>
          </p:nvSpPr>
          <p:spPr>
            <a:xfrm rot="0">
              <a:off x="243843" y="3964796"/>
              <a:ext cx="11442641" cy="819022"/>
            </a:xfrm>
            <a:prstGeom prst="rect">
              <a:avLst/>
            </a:prstGeom>
          </p:spPr>
          <p:txBody>
            <a:bodyPr anchor="t" rtlCol="false" tIns="0" lIns="0" bIns="0" rIns="0">
              <a:spAutoFit/>
            </a:bodyPr>
            <a:lstStyle/>
            <a:p>
              <a:pPr>
                <a:lnSpc>
                  <a:spcPts val="5328"/>
                </a:lnSpc>
              </a:pPr>
              <a:r>
                <a:rPr lang="en-US" sz="3330">
                  <a:solidFill>
                    <a:srgbClr val="000000"/>
                  </a:solidFill>
                  <a:latin typeface="Roboto"/>
                </a:rPr>
                <a:t>A wanna-be clone of ChatGPT</a:t>
              </a:r>
            </a:p>
          </p:txBody>
        </p:sp>
        <p:sp>
          <p:nvSpPr>
            <p:cNvPr name="Freeform 15" id="15"/>
            <p:cNvSpPr/>
            <p:nvPr/>
          </p:nvSpPr>
          <p:spPr>
            <a:xfrm flipH="false" flipV="false" rot="0">
              <a:off x="11525696" y="0"/>
              <a:ext cx="1522949" cy="1505816"/>
            </a:xfrm>
            <a:custGeom>
              <a:avLst/>
              <a:gdLst/>
              <a:ahLst/>
              <a:cxnLst/>
              <a:rect r="r" b="b" t="t" l="l"/>
              <a:pathLst>
                <a:path h="1505816" w="1522949">
                  <a:moveTo>
                    <a:pt x="0" y="0"/>
                  </a:moveTo>
                  <a:lnTo>
                    <a:pt x="1522949" y="0"/>
                  </a:lnTo>
                  <a:lnTo>
                    <a:pt x="1522949" y="1505816"/>
                  </a:lnTo>
                  <a:lnTo>
                    <a:pt x="0" y="1505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0" y="831316"/>
              <a:ext cx="11317484" cy="2547059"/>
            </a:xfrm>
            <a:prstGeom prst="rect">
              <a:avLst/>
            </a:prstGeom>
          </p:spPr>
          <p:txBody>
            <a:bodyPr anchor="t" rtlCol="false" tIns="0" lIns="0" bIns="0" rIns="0">
              <a:spAutoFit/>
            </a:bodyPr>
            <a:lstStyle/>
            <a:p>
              <a:pPr algn="ctr" marL="0" indent="0" lvl="0">
                <a:lnSpc>
                  <a:spcPts val="15983"/>
                </a:lnSpc>
                <a:spcBef>
                  <a:spcPct val="0"/>
                </a:spcBef>
              </a:pPr>
              <a:r>
                <a:rPr lang="en-US" sz="11416">
                  <a:solidFill>
                    <a:srgbClr val="FFFFFF"/>
                  </a:solidFill>
                  <a:latin typeface="Roboto Bold"/>
                </a:rPr>
                <a:t>SpartanGPT</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391216" y="1478938"/>
            <a:ext cx="6154749" cy="572262"/>
          </a:xfrm>
          <a:prstGeom prst="rect">
            <a:avLst/>
          </a:prstGeom>
        </p:spPr>
        <p:txBody>
          <a:bodyPr anchor="t" rtlCol="false" tIns="0" lIns="0" bIns="0" rIns="0">
            <a:spAutoFit/>
          </a:bodyPr>
          <a:lstStyle/>
          <a:p>
            <a:pPr marL="0" indent="0" lvl="0">
              <a:lnSpc>
                <a:spcPts val="4914"/>
              </a:lnSpc>
            </a:pPr>
          </a:p>
        </p:txBody>
      </p:sp>
      <p:grpSp>
        <p:nvGrpSpPr>
          <p:cNvPr name="Group 3" id="3"/>
          <p:cNvGrpSpPr/>
          <p:nvPr/>
        </p:nvGrpSpPr>
        <p:grpSpPr>
          <a:xfrm rot="0">
            <a:off x="-1456653" y="6791943"/>
            <a:ext cx="4970706" cy="4037610"/>
            <a:chOff x="0" y="0"/>
            <a:chExt cx="6627608" cy="5383479"/>
          </a:xfrm>
        </p:grpSpPr>
        <p:grpSp>
          <p:nvGrpSpPr>
            <p:cNvPr name="Group 4" id="4"/>
            <p:cNvGrpSpPr/>
            <p:nvPr/>
          </p:nvGrpSpPr>
          <p:grpSpPr>
            <a:xfrm rot="0">
              <a:off x="1655922" y="31150"/>
              <a:ext cx="4260061" cy="368923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6" id="6"/>
            <p:cNvGrpSpPr/>
            <p:nvPr/>
          </p:nvGrpSpPr>
          <p:grpSpPr>
            <a:xfrm rot="0">
              <a:off x="3972966" y="3084547"/>
              <a:ext cx="2654642" cy="2298932"/>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8" id="8"/>
            <p:cNvGrpSpPr/>
            <p:nvPr/>
          </p:nvGrpSpPr>
          <p:grpSpPr>
            <a:xfrm rot="0">
              <a:off x="0" y="0"/>
              <a:ext cx="2654642" cy="2298932"/>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sp>
        <p:nvSpPr>
          <p:cNvPr name="TextBox 10" id="10"/>
          <p:cNvSpPr txBox="true"/>
          <p:nvPr/>
        </p:nvSpPr>
        <p:spPr>
          <a:xfrm rot="0">
            <a:off x="4013988" y="296048"/>
            <a:ext cx="10260024" cy="590550"/>
          </a:xfrm>
          <a:prstGeom prst="rect">
            <a:avLst/>
          </a:prstGeom>
        </p:spPr>
        <p:txBody>
          <a:bodyPr anchor="t" rtlCol="false" tIns="0" lIns="0" bIns="0" rIns="0">
            <a:spAutoFit/>
          </a:bodyPr>
          <a:lstStyle/>
          <a:p>
            <a:pPr algn="ctr">
              <a:lnSpc>
                <a:spcPts val="4679"/>
              </a:lnSpc>
              <a:spcBef>
                <a:spcPct val="0"/>
              </a:spcBef>
            </a:pPr>
            <a:r>
              <a:rPr lang="en-US" sz="3899">
                <a:solidFill>
                  <a:srgbClr val="FFFFFF"/>
                </a:solidFill>
                <a:latin typeface="Roboto Bold"/>
              </a:rPr>
              <a:t>Data Transformation- Textsum Model</a:t>
            </a:r>
            <a:r>
              <a:rPr lang="en-US" sz="3899">
                <a:solidFill>
                  <a:srgbClr val="FFFFFF"/>
                </a:solidFill>
                <a:latin typeface="Roboto Bold"/>
              </a:rPr>
              <a:t> </a:t>
            </a:r>
          </a:p>
        </p:txBody>
      </p:sp>
      <p:sp>
        <p:nvSpPr>
          <p:cNvPr name="Freeform 11" id="11"/>
          <p:cNvSpPr/>
          <p:nvPr/>
        </p:nvSpPr>
        <p:spPr>
          <a:xfrm flipH="false" flipV="false" rot="0">
            <a:off x="1456417" y="2854760"/>
            <a:ext cx="15375166" cy="6403540"/>
          </a:xfrm>
          <a:custGeom>
            <a:avLst/>
            <a:gdLst/>
            <a:ahLst/>
            <a:cxnLst/>
            <a:rect r="r" b="b" t="t" l="l"/>
            <a:pathLst>
              <a:path h="6403540" w="15375166">
                <a:moveTo>
                  <a:pt x="0" y="0"/>
                </a:moveTo>
                <a:lnTo>
                  <a:pt x="15375166" y="0"/>
                </a:lnTo>
                <a:lnTo>
                  <a:pt x="15375166" y="6403540"/>
                </a:lnTo>
                <a:lnTo>
                  <a:pt x="0" y="6403540"/>
                </a:lnTo>
                <a:lnTo>
                  <a:pt x="0" y="0"/>
                </a:lnTo>
                <a:close/>
              </a:path>
            </a:pathLst>
          </a:custGeom>
          <a:blipFill>
            <a:blip r:embed="rId3"/>
            <a:stretch>
              <a:fillRect l="0" t="0" r="0" b="0"/>
            </a:stretch>
          </a:blipFill>
        </p:spPr>
      </p:sp>
      <p:sp>
        <p:nvSpPr>
          <p:cNvPr name="TextBox 12" id="12"/>
          <p:cNvSpPr txBox="true"/>
          <p:nvPr/>
        </p:nvSpPr>
        <p:spPr>
          <a:xfrm rot="0">
            <a:off x="1746646" y="2162467"/>
            <a:ext cx="6721944" cy="514351"/>
          </a:xfrm>
          <a:prstGeom prst="rect">
            <a:avLst/>
          </a:prstGeom>
        </p:spPr>
        <p:txBody>
          <a:bodyPr anchor="t" rtlCol="false" tIns="0" lIns="0" bIns="0" rIns="0">
            <a:spAutoFit/>
          </a:bodyPr>
          <a:lstStyle/>
          <a:p>
            <a:pPr algn="ctr">
              <a:lnSpc>
                <a:spcPts val="4199"/>
              </a:lnSpc>
              <a:spcBef>
                <a:spcPct val="0"/>
              </a:spcBef>
            </a:pPr>
            <a:r>
              <a:rPr lang="en-US" sz="2999">
                <a:solidFill>
                  <a:srgbClr val="FFFFFF"/>
                </a:solidFill>
                <a:latin typeface="Roboto"/>
              </a:rPr>
              <a:t>Raw Data</a:t>
            </a:r>
          </a:p>
        </p:txBody>
      </p:sp>
      <p:sp>
        <p:nvSpPr>
          <p:cNvPr name="TextBox 13" id="13"/>
          <p:cNvSpPr txBox="true"/>
          <p:nvPr/>
        </p:nvSpPr>
        <p:spPr>
          <a:xfrm rot="0">
            <a:off x="11545966" y="2162467"/>
            <a:ext cx="3085330" cy="507366"/>
          </a:xfrm>
          <a:prstGeom prst="rect">
            <a:avLst/>
          </a:prstGeom>
        </p:spPr>
        <p:txBody>
          <a:bodyPr anchor="t" rtlCol="false" tIns="0" lIns="0" bIns="0" rIns="0">
            <a:spAutoFit/>
          </a:bodyPr>
          <a:lstStyle/>
          <a:p>
            <a:pPr algn="ctr">
              <a:lnSpc>
                <a:spcPts val="4059"/>
              </a:lnSpc>
              <a:spcBef>
                <a:spcPct val="0"/>
              </a:spcBef>
            </a:pPr>
            <a:r>
              <a:rPr lang="en-US" sz="2899">
                <a:solidFill>
                  <a:srgbClr val="FFFFFF"/>
                </a:solidFill>
                <a:latin typeface="Roboto"/>
              </a:rPr>
              <a:t>Summarized Data</a:t>
            </a:r>
          </a:p>
        </p:txBody>
      </p:sp>
      <p:sp>
        <p:nvSpPr>
          <p:cNvPr name="AutoShape 14" id="14"/>
          <p:cNvSpPr/>
          <p:nvPr/>
        </p:nvSpPr>
        <p:spPr>
          <a:xfrm>
            <a:off x="3341769" y="1047750"/>
            <a:ext cx="11604462" cy="0"/>
          </a:xfrm>
          <a:prstGeom prst="line">
            <a:avLst/>
          </a:prstGeom>
          <a:ln cap="flat" w="38100">
            <a:solidFill>
              <a:srgbClr val="FFFFFF">
                <a:alpha val="32941"/>
              </a:srgbClr>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391216" y="1478938"/>
            <a:ext cx="6154749" cy="572262"/>
          </a:xfrm>
          <a:prstGeom prst="rect">
            <a:avLst/>
          </a:prstGeom>
        </p:spPr>
        <p:txBody>
          <a:bodyPr anchor="t" rtlCol="false" tIns="0" lIns="0" bIns="0" rIns="0">
            <a:spAutoFit/>
          </a:bodyPr>
          <a:lstStyle/>
          <a:p>
            <a:pPr marL="0" indent="0" lvl="0">
              <a:lnSpc>
                <a:spcPts val="4914"/>
              </a:lnSpc>
            </a:pPr>
          </a:p>
        </p:txBody>
      </p:sp>
      <p:grpSp>
        <p:nvGrpSpPr>
          <p:cNvPr name="Group 3" id="3"/>
          <p:cNvGrpSpPr/>
          <p:nvPr/>
        </p:nvGrpSpPr>
        <p:grpSpPr>
          <a:xfrm rot="0">
            <a:off x="-1456653" y="6791943"/>
            <a:ext cx="4970706" cy="4037610"/>
            <a:chOff x="0" y="0"/>
            <a:chExt cx="6627608" cy="5383479"/>
          </a:xfrm>
        </p:grpSpPr>
        <p:grpSp>
          <p:nvGrpSpPr>
            <p:cNvPr name="Group 4" id="4"/>
            <p:cNvGrpSpPr/>
            <p:nvPr/>
          </p:nvGrpSpPr>
          <p:grpSpPr>
            <a:xfrm rot="0">
              <a:off x="1655922" y="31150"/>
              <a:ext cx="4260061" cy="368923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6" id="6"/>
            <p:cNvGrpSpPr/>
            <p:nvPr/>
          </p:nvGrpSpPr>
          <p:grpSpPr>
            <a:xfrm rot="0">
              <a:off x="3972966" y="3084547"/>
              <a:ext cx="2654642" cy="2298932"/>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8" id="8"/>
            <p:cNvGrpSpPr/>
            <p:nvPr/>
          </p:nvGrpSpPr>
          <p:grpSpPr>
            <a:xfrm rot="0">
              <a:off x="0" y="0"/>
              <a:ext cx="2654642" cy="2298932"/>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sp>
        <p:nvSpPr>
          <p:cNvPr name="TextBox 10" id="10"/>
          <p:cNvSpPr txBox="true"/>
          <p:nvPr/>
        </p:nvSpPr>
        <p:spPr>
          <a:xfrm rot="0">
            <a:off x="4013988" y="438150"/>
            <a:ext cx="10260024" cy="590550"/>
          </a:xfrm>
          <a:prstGeom prst="rect">
            <a:avLst/>
          </a:prstGeom>
        </p:spPr>
        <p:txBody>
          <a:bodyPr anchor="t" rtlCol="false" tIns="0" lIns="0" bIns="0" rIns="0">
            <a:spAutoFit/>
          </a:bodyPr>
          <a:lstStyle/>
          <a:p>
            <a:pPr algn="ctr">
              <a:lnSpc>
                <a:spcPts val="4679"/>
              </a:lnSpc>
              <a:spcBef>
                <a:spcPct val="0"/>
              </a:spcBef>
            </a:pPr>
            <a:r>
              <a:rPr lang="en-US" sz="3899">
                <a:solidFill>
                  <a:srgbClr val="FFFFFF"/>
                </a:solidFill>
                <a:latin typeface="Roboto Bold"/>
              </a:rPr>
              <a:t>Data Transformation- Textsum Model</a:t>
            </a:r>
            <a:r>
              <a:rPr lang="en-US" sz="3899">
                <a:solidFill>
                  <a:srgbClr val="FFFFFF"/>
                </a:solidFill>
                <a:latin typeface="Roboto Bold"/>
              </a:rPr>
              <a:t> </a:t>
            </a:r>
          </a:p>
        </p:txBody>
      </p:sp>
      <p:sp>
        <p:nvSpPr>
          <p:cNvPr name="Freeform 11" id="11"/>
          <p:cNvSpPr/>
          <p:nvPr/>
        </p:nvSpPr>
        <p:spPr>
          <a:xfrm flipH="false" flipV="false" rot="0">
            <a:off x="4935296" y="2413685"/>
            <a:ext cx="8933052" cy="7322174"/>
          </a:xfrm>
          <a:custGeom>
            <a:avLst/>
            <a:gdLst/>
            <a:ahLst/>
            <a:cxnLst/>
            <a:rect r="r" b="b" t="t" l="l"/>
            <a:pathLst>
              <a:path h="7322174" w="8933052">
                <a:moveTo>
                  <a:pt x="0" y="0"/>
                </a:moveTo>
                <a:lnTo>
                  <a:pt x="8933052" y="0"/>
                </a:lnTo>
                <a:lnTo>
                  <a:pt x="8933052" y="7322173"/>
                </a:lnTo>
                <a:lnTo>
                  <a:pt x="0" y="7322173"/>
                </a:lnTo>
                <a:lnTo>
                  <a:pt x="0" y="0"/>
                </a:lnTo>
                <a:close/>
              </a:path>
            </a:pathLst>
          </a:custGeom>
          <a:blipFill>
            <a:blip r:embed="rId2"/>
            <a:stretch>
              <a:fillRect l="0" t="0" r="0" b="0"/>
            </a:stretch>
          </a:blipFill>
        </p:spPr>
      </p:sp>
      <p:sp>
        <p:nvSpPr>
          <p:cNvPr name="TextBox 12" id="12"/>
          <p:cNvSpPr txBox="true"/>
          <p:nvPr/>
        </p:nvSpPr>
        <p:spPr>
          <a:xfrm rot="0">
            <a:off x="4935296" y="1593238"/>
            <a:ext cx="8971957" cy="531636"/>
          </a:xfrm>
          <a:prstGeom prst="rect">
            <a:avLst/>
          </a:prstGeom>
        </p:spPr>
        <p:txBody>
          <a:bodyPr anchor="t" rtlCol="false" tIns="0" lIns="0" bIns="0" rIns="0">
            <a:spAutoFit/>
          </a:bodyPr>
          <a:lstStyle/>
          <a:p>
            <a:pPr algn="ctr">
              <a:lnSpc>
                <a:spcPts val="4297"/>
              </a:lnSpc>
              <a:spcBef>
                <a:spcPct val="0"/>
              </a:spcBef>
            </a:pPr>
            <a:r>
              <a:rPr lang="en-US" sz="3069">
                <a:solidFill>
                  <a:srgbClr val="FFFFFF"/>
                </a:solidFill>
                <a:latin typeface="Roboto"/>
              </a:rPr>
              <a:t>Evaluation Metrics of Textsum on HuggingFaces </a:t>
            </a:r>
          </a:p>
        </p:txBody>
      </p:sp>
      <p:sp>
        <p:nvSpPr>
          <p:cNvPr name="AutoShape 13" id="13"/>
          <p:cNvSpPr/>
          <p:nvPr/>
        </p:nvSpPr>
        <p:spPr>
          <a:xfrm>
            <a:off x="3341769" y="1047750"/>
            <a:ext cx="11604462" cy="0"/>
          </a:xfrm>
          <a:prstGeom prst="line">
            <a:avLst/>
          </a:prstGeom>
          <a:ln cap="flat" w="38100">
            <a:solidFill>
              <a:srgbClr val="FFFFFF">
                <a:alpha val="32941"/>
              </a:srgbClr>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81042" y="139487"/>
            <a:ext cx="17322831" cy="9935888"/>
            <a:chOff x="0" y="0"/>
            <a:chExt cx="4562392" cy="2616859"/>
          </a:xfrm>
        </p:grpSpPr>
        <p:sp>
          <p:nvSpPr>
            <p:cNvPr name="Freeform 3" id="3"/>
            <p:cNvSpPr/>
            <p:nvPr/>
          </p:nvSpPr>
          <p:spPr>
            <a:xfrm flipH="false" flipV="false" rot="0">
              <a:off x="0" y="0"/>
              <a:ext cx="4562392" cy="2616859"/>
            </a:xfrm>
            <a:custGeom>
              <a:avLst/>
              <a:gdLst/>
              <a:ahLst/>
              <a:cxnLst/>
              <a:rect r="r" b="b" t="t" l="l"/>
              <a:pathLst>
                <a:path h="2616859" w="4562392">
                  <a:moveTo>
                    <a:pt x="22793" y="0"/>
                  </a:moveTo>
                  <a:lnTo>
                    <a:pt x="4539599" y="0"/>
                  </a:lnTo>
                  <a:cubicBezTo>
                    <a:pt x="4545644" y="0"/>
                    <a:pt x="4551441" y="2401"/>
                    <a:pt x="4555716" y="6676"/>
                  </a:cubicBezTo>
                  <a:cubicBezTo>
                    <a:pt x="4559990" y="10950"/>
                    <a:pt x="4562392" y="16748"/>
                    <a:pt x="4562392" y="22793"/>
                  </a:cubicBezTo>
                  <a:lnTo>
                    <a:pt x="4562392" y="2594066"/>
                  </a:lnTo>
                  <a:cubicBezTo>
                    <a:pt x="4562392" y="2600111"/>
                    <a:pt x="4559990" y="2605909"/>
                    <a:pt x="4555716" y="2610183"/>
                  </a:cubicBezTo>
                  <a:cubicBezTo>
                    <a:pt x="4551441" y="2614458"/>
                    <a:pt x="4545644" y="2616859"/>
                    <a:pt x="4539599" y="2616859"/>
                  </a:cubicBezTo>
                  <a:lnTo>
                    <a:pt x="22793" y="2616859"/>
                  </a:lnTo>
                  <a:cubicBezTo>
                    <a:pt x="16748" y="2616859"/>
                    <a:pt x="10950" y="2614458"/>
                    <a:pt x="6676" y="2610183"/>
                  </a:cubicBezTo>
                  <a:cubicBezTo>
                    <a:pt x="2401" y="2605909"/>
                    <a:pt x="0" y="2600111"/>
                    <a:pt x="0" y="2594066"/>
                  </a:cubicBezTo>
                  <a:lnTo>
                    <a:pt x="0" y="22793"/>
                  </a:lnTo>
                  <a:cubicBezTo>
                    <a:pt x="0" y="16748"/>
                    <a:pt x="2401" y="10950"/>
                    <a:pt x="6676" y="6676"/>
                  </a:cubicBezTo>
                  <a:cubicBezTo>
                    <a:pt x="10950" y="2401"/>
                    <a:pt x="16748" y="0"/>
                    <a:pt x="22793" y="0"/>
                  </a:cubicBezTo>
                  <a:close/>
                </a:path>
              </a:pathLst>
            </a:custGeom>
            <a:solidFill>
              <a:srgbClr val="000000">
                <a:alpha val="0"/>
              </a:srgbClr>
            </a:solidFill>
            <a:ln w="57150" cap="rnd">
              <a:solidFill>
                <a:srgbClr val="FFFFFF">
                  <a:alpha val="97647"/>
                </a:srgbClr>
              </a:solidFill>
              <a:prstDash val="solid"/>
              <a:round/>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481042" y="139487"/>
            <a:ext cx="17322831" cy="9935888"/>
            <a:chOff x="0" y="0"/>
            <a:chExt cx="4562392" cy="2616859"/>
          </a:xfrm>
        </p:grpSpPr>
        <p:sp>
          <p:nvSpPr>
            <p:cNvPr name="Freeform 6" id="6"/>
            <p:cNvSpPr/>
            <p:nvPr/>
          </p:nvSpPr>
          <p:spPr>
            <a:xfrm flipH="false" flipV="false" rot="0">
              <a:off x="0" y="0"/>
              <a:ext cx="4562392" cy="2616859"/>
            </a:xfrm>
            <a:custGeom>
              <a:avLst/>
              <a:gdLst/>
              <a:ahLst/>
              <a:cxnLst/>
              <a:rect r="r" b="b" t="t" l="l"/>
              <a:pathLst>
                <a:path h="2616859" w="4562392">
                  <a:moveTo>
                    <a:pt x="22793" y="0"/>
                  </a:moveTo>
                  <a:lnTo>
                    <a:pt x="4539599" y="0"/>
                  </a:lnTo>
                  <a:cubicBezTo>
                    <a:pt x="4545644" y="0"/>
                    <a:pt x="4551441" y="2401"/>
                    <a:pt x="4555716" y="6676"/>
                  </a:cubicBezTo>
                  <a:cubicBezTo>
                    <a:pt x="4559990" y="10950"/>
                    <a:pt x="4562392" y="16748"/>
                    <a:pt x="4562392" y="22793"/>
                  </a:cubicBezTo>
                  <a:lnTo>
                    <a:pt x="4562392" y="2594066"/>
                  </a:lnTo>
                  <a:cubicBezTo>
                    <a:pt x="4562392" y="2600111"/>
                    <a:pt x="4559990" y="2605909"/>
                    <a:pt x="4555716" y="2610183"/>
                  </a:cubicBezTo>
                  <a:cubicBezTo>
                    <a:pt x="4551441" y="2614458"/>
                    <a:pt x="4545644" y="2616859"/>
                    <a:pt x="4539599" y="2616859"/>
                  </a:cubicBezTo>
                  <a:lnTo>
                    <a:pt x="22793" y="2616859"/>
                  </a:lnTo>
                  <a:cubicBezTo>
                    <a:pt x="16748" y="2616859"/>
                    <a:pt x="10950" y="2614458"/>
                    <a:pt x="6676" y="2610183"/>
                  </a:cubicBezTo>
                  <a:cubicBezTo>
                    <a:pt x="2401" y="2605909"/>
                    <a:pt x="0" y="2600111"/>
                    <a:pt x="0" y="2594066"/>
                  </a:cubicBezTo>
                  <a:lnTo>
                    <a:pt x="0" y="22793"/>
                  </a:lnTo>
                  <a:cubicBezTo>
                    <a:pt x="0" y="16748"/>
                    <a:pt x="2401" y="10950"/>
                    <a:pt x="6676" y="6676"/>
                  </a:cubicBezTo>
                  <a:cubicBezTo>
                    <a:pt x="10950" y="2401"/>
                    <a:pt x="16748" y="0"/>
                    <a:pt x="22793" y="0"/>
                  </a:cubicBezTo>
                  <a:close/>
                </a:path>
              </a:pathLst>
            </a:custGeom>
            <a:solidFill>
              <a:srgbClr val="FFFFFF">
                <a:alpha val="24706"/>
              </a:srgbClr>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640"/>
                </a:lnSpc>
              </a:pPr>
            </a:p>
          </p:txBody>
        </p:sp>
      </p:grpSp>
      <p:sp>
        <p:nvSpPr>
          <p:cNvPr name="TextBox 8" id="8"/>
          <p:cNvSpPr txBox="true"/>
          <p:nvPr/>
        </p:nvSpPr>
        <p:spPr>
          <a:xfrm rot="0">
            <a:off x="5391216" y="1478938"/>
            <a:ext cx="6154749" cy="572262"/>
          </a:xfrm>
          <a:prstGeom prst="rect">
            <a:avLst/>
          </a:prstGeom>
        </p:spPr>
        <p:txBody>
          <a:bodyPr anchor="t" rtlCol="false" tIns="0" lIns="0" bIns="0" rIns="0">
            <a:spAutoFit/>
          </a:bodyPr>
          <a:lstStyle/>
          <a:p>
            <a:pPr marL="0" indent="0" lvl="0">
              <a:lnSpc>
                <a:spcPts val="4914"/>
              </a:lnSpc>
            </a:pPr>
          </a:p>
        </p:txBody>
      </p:sp>
      <p:grpSp>
        <p:nvGrpSpPr>
          <p:cNvPr name="Group 9" id="9"/>
          <p:cNvGrpSpPr/>
          <p:nvPr/>
        </p:nvGrpSpPr>
        <p:grpSpPr>
          <a:xfrm rot="0">
            <a:off x="-1456653" y="6791943"/>
            <a:ext cx="4970706" cy="4037610"/>
            <a:chOff x="0" y="0"/>
            <a:chExt cx="6627608" cy="5383479"/>
          </a:xfrm>
        </p:grpSpPr>
        <p:grpSp>
          <p:nvGrpSpPr>
            <p:cNvPr name="Group 10" id="10"/>
            <p:cNvGrpSpPr/>
            <p:nvPr/>
          </p:nvGrpSpPr>
          <p:grpSpPr>
            <a:xfrm rot="0">
              <a:off x="1655922" y="31150"/>
              <a:ext cx="4260061" cy="3689232"/>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12" id="12"/>
            <p:cNvGrpSpPr/>
            <p:nvPr/>
          </p:nvGrpSpPr>
          <p:grpSpPr>
            <a:xfrm rot="0">
              <a:off x="3972966" y="3084547"/>
              <a:ext cx="2654642" cy="2298932"/>
              <a:chOff x="0" y="0"/>
              <a:chExt cx="3619627" cy="3134614"/>
            </a:xfrm>
          </p:grpSpPr>
          <p:sp>
            <p:nvSpPr>
              <p:cNvPr name="Freeform 13" id="1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14" id="14"/>
            <p:cNvGrpSpPr/>
            <p:nvPr/>
          </p:nvGrpSpPr>
          <p:grpSpPr>
            <a:xfrm rot="0">
              <a:off x="0" y="0"/>
              <a:ext cx="2654642" cy="2298932"/>
              <a:chOff x="0" y="0"/>
              <a:chExt cx="3619627" cy="3134614"/>
            </a:xfrm>
          </p:grpSpPr>
          <p:sp>
            <p:nvSpPr>
              <p:cNvPr name="Freeform 15" id="1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grpSp>
        <p:nvGrpSpPr>
          <p:cNvPr name="Group 16" id="16"/>
          <p:cNvGrpSpPr/>
          <p:nvPr/>
        </p:nvGrpSpPr>
        <p:grpSpPr>
          <a:xfrm rot="0">
            <a:off x="1028700" y="587818"/>
            <a:ext cx="15542268" cy="2815127"/>
            <a:chOff x="0" y="0"/>
            <a:chExt cx="20723024" cy="3753502"/>
          </a:xfrm>
        </p:grpSpPr>
        <p:sp>
          <p:nvSpPr>
            <p:cNvPr name="TextBox 17" id="17"/>
            <p:cNvSpPr txBox="true"/>
            <p:nvPr/>
          </p:nvSpPr>
          <p:spPr>
            <a:xfrm rot="0">
              <a:off x="0" y="-19050"/>
              <a:ext cx="6230905" cy="1149350"/>
            </a:xfrm>
            <a:prstGeom prst="rect">
              <a:avLst/>
            </a:prstGeom>
          </p:spPr>
          <p:txBody>
            <a:bodyPr anchor="t" rtlCol="false" tIns="0" lIns="0" bIns="0" rIns="0">
              <a:spAutoFit/>
            </a:bodyPr>
            <a:lstStyle/>
            <a:p>
              <a:pPr>
                <a:lnSpc>
                  <a:spcPts val="6719"/>
                </a:lnSpc>
              </a:pPr>
              <a:r>
                <a:rPr lang="en-US" sz="5599">
                  <a:solidFill>
                    <a:srgbClr val="024EAE"/>
                  </a:solidFill>
                  <a:latin typeface="Roboto"/>
                </a:rPr>
                <a:t>Data Analytics</a:t>
              </a:r>
            </a:p>
          </p:txBody>
        </p:sp>
        <p:sp>
          <p:nvSpPr>
            <p:cNvPr name="TextBox 18" id="18"/>
            <p:cNvSpPr txBox="true"/>
            <p:nvPr/>
          </p:nvSpPr>
          <p:spPr>
            <a:xfrm rot="0">
              <a:off x="11564813" y="2905223"/>
              <a:ext cx="9158212" cy="848280"/>
            </a:xfrm>
            <a:prstGeom prst="rect">
              <a:avLst/>
            </a:prstGeom>
          </p:spPr>
          <p:txBody>
            <a:bodyPr anchor="t" rtlCol="false" tIns="0" lIns="0" bIns="0" rIns="0">
              <a:spAutoFit/>
            </a:bodyPr>
            <a:lstStyle/>
            <a:p>
              <a:pPr>
                <a:lnSpc>
                  <a:spcPts val="6187"/>
                </a:lnSpc>
              </a:pPr>
            </a:p>
          </p:txBody>
        </p:sp>
        <p:sp>
          <p:nvSpPr>
            <p:cNvPr name="TextBox 19" id="19"/>
            <p:cNvSpPr txBox="true"/>
            <p:nvPr/>
          </p:nvSpPr>
          <p:spPr>
            <a:xfrm rot="0">
              <a:off x="31360" y="1217272"/>
              <a:ext cx="15732988" cy="1264815"/>
            </a:xfrm>
            <a:prstGeom prst="rect">
              <a:avLst/>
            </a:prstGeom>
          </p:spPr>
          <p:txBody>
            <a:bodyPr anchor="t" rtlCol="false" tIns="0" lIns="0" bIns="0" rIns="0">
              <a:spAutoFit/>
            </a:bodyPr>
            <a:lstStyle/>
            <a:p>
              <a:pPr>
                <a:lnSpc>
                  <a:spcPts val="3869"/>
                </a:lnSpc>
              </a:pPr>
              <a:r>
                <a:rPr lang="en-US" sz="2763">
                  <a:solidFill>
                    <a:srgbClr val="000000"/>
                  </a:solidFill>
                  <a:latin typeface="Roboto"/>
                </a:rPr>
                <a:t>Statistical analysis helps find patterns, correlations, and trends in the data.</a:t>
              </a:r>
            </a:p>
            <a:p>
              <a:pPr>
                <a:lnSpc>
                  <a:spcPts val="3869"/>
                </a:lnSpc>
                <a:spcBef>
                  <a:spcPct val="0"/>
                </a:spcBef>
              </a:pPr>
            </a:p>
          </p:txBody>
        </p:sp>
      </p:grpSp>
      <p:grpSp>
        <p:nvGrpSpPr>
          <p:cNvPr name="Group 20" id="20"/>
          <p:cNvGrpSpPr/>
          <p:nvPr/>
        </p:nvGrpSpPr>
        <p:grpSpPr>
          <a:xfrm rot="0">
            <a:off x="1028700" y="2212176"/>
            <a:ext cx="15542268" cy="7577803"/>
            <a:chOff x="0" y="0"/>
            <a:chExt cx="20723024" cy="10103737"/>
          </a:xfrm>
        </p:grpSpPr>
        <p:sp>
          <p:nvSpPr>
            <p:cNvPr name="Freeform 21" id="21"/>
            <p:cNvSpPr/>
            <p:nvPr/>
          </p:nvSpPr>
          <p:spPr>
            <a:xfrm flipH="false" flipV="false" rot="0">
              <a:off x="0" y="0"/>
              <a:ext cx="10757230" cy="10103737"/>
            </a:xfrm>
            <a:custGeom>
              <a:avLst/>
              <a:gdLst/>
              <a:ahLst/>
              <a:cxnLst/>
              <a:rect r="r" b="b" t="t" l="l"/>
              <a:pathLst>
                <a:path h="10103737" w="10757230">
                  <a:moveTo>
                    <a:pt x="0" y="0"/>
                  </a:moveTo>
                  <a:lnTo>
                    <a:pt x="10757230" y="0"/>
                  </a:lnTo>
                  <a:lnTo>
                    <a:pt x="10757230" y="10103737"/>
                  </a:lnTo>
                  <a:lnTo>
                    <a:pt x="0" y="10103737"/>
                  </a:lnTo>
                  <a:lnTo>
                    <a:pt x="0" y="0"/>
                  </a:lnTo>
                  <a:close/>
                </a:path>
              </a:pathLst>
            </a:custGeom>
            <a:blipFill>
              <a:blip r:embed="rId2"/>
              <a:stretch>
                <a:fillRect l="0" t="-9164" r="0" b="-2662"/>
              </a:stretch>
            </a:blipFill>
            <a:ln w="38100" cap="sq">
              <a:solidFill>
                <a:srgbClr val="024EAE"/>
              </a:solidFill>
              <a:prstDash val="solid"/>
              <a:miter/>
            </a:ln>
          </p:spPr>
        </p:sp>
        <p:sp>
          <p:nvSpPr>
            <p:cNvPr name="TextBox 22" id="22"/>
            <p:cNvSpPr txBox="true"/>
            <p:nvPr/>
          </p:nvSpPr>
          <p:spPr>
            <a:xfrm rot="0">
              <a:off x="11651647" y="1631342"/>
              <a:ext cx="9071377" cy="6290307"/>
            </a:xfrm>
            <a:prstGeom prst="rect">
              <a:avLst/>
            </a:prstGeom>
          </p:spPr>
          <p:txBody>
            <a:bodyPr anchor="t" rtlCol="false" tIns="0" lIns="0" bIns="0" rIns="0">
              <a:spAutoFit/>
            </a:bodyPr>
            <a:lstStyle/>
            <a:p>
              <a:pPr>
                <a:lnSpc>
                  <a:spcPts val="6481"/>
                </a:lnSpc>
              </a:pPr>
              <a:r>
                <a:rPr lang="en-US" sz="2880">
                  <a:solidFill>
                    <a:srgbClr val="000000"/>
                  </a:solidFill>
                  <a:latin typeface="Roboto"/>
                </a:rPr>
                <a:t>  </a:t>
              </a:r>
              <a:r>
                <a:rPr lang="en-US" sz="2880">
                  <a:solidFill>
                    <a:srgbClr val="FFFFFF"/>
                  </a:solidFill>
                  <a:latin typeface="Roboto"/>
                </a:rPr>
                <a:t>Distribution of Statistics of Prompt:</a:t>
              </a:r>
            </a:p>
            <a:p>
              <a:pPr marL="621974" indent="-310987" lvl="1">
                <a:lnSpc>
                  <a:spcPts val="6481"/>
                </a:lnSpc>
                <a:buFont typeface="Arial"/>
                <a:buChar char="•"/>
              </a:pPr>
              <a:r>
                <a:rPr lang="en-US" sz="2880">
                  <a:solidFill>
                    <a:srgbClr val="FFFFFF"/>
                  </a:solidFill>
                  <a:latin typeface="Roboto"/>
                </a:rPr>
                <a:t>This insight can guide decisions on model architecture and token limitations, ensuring that the ChatGPT model is capable of handling prompts of varying lengths effectively.</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81042" y="139487"/>
            <a:ext cx="17385666" cy="9935888"/>
            <a:chOff x="0" y="0"/>
            <a:chExt cx="4578941" cy="2616859"/>
          </a:xfrm>
        </p:grpSpPr>
        <p:sp>
          <p:nvSpPr>
            <p:cNvPr name="Freeform 3" id="3"/>
            <p:cNvSpPr/>
            <p:nvPr/>
          </p:nvSpPr>
          <p:spPr>
            <a:xfrm flipH="false" flipV="false" rot="0">
              <a:off x="0" y="0"/>
              <a:ext cx="4578941" cy="2616859"/>
            </a:xfrm>
            <a:custGeom>
              <a:avLst/>
              <a:gdLst/>
              <a:ahLst/>
              <a:cxnLst/>
              <a:rect r="r" b="b" t="t" l="l"/>
              <a:pathLst>
                <a:path h="2616859" w="4578941">
                  <a:moveTo>
                    <a:pt x="22711" y="0"/>
                  </a:moveTo>
                  <a:lnTo>
                    <a:pt x="4556230" y="0"/>
                  </a:lnTo>
                  <a:cubicBezTo>
                    <a:pt x="4562254" y="0"/>
                    <a:pt x="4568030" y="2393"/>
                    <a:pt x="4572289" y="6652"/>
                  </a:cubicBezTo>
                  <a:cubicBezTo>
                    <a:pt x="4576548" y="10911"/>
                    <a:pt x="4578941" y="16687"/>
                    <a:pt x="4578941" y="22711"/>
                  </a:cubicBezTo>
                  <a:lnTo>
                    <a:pt x="4578941" y="2594149"/>
                  </a:lnTo>
                  <a:cubicBezTo>
                    <a:pt x="4578941" y="2600172"/>
                    <a:pt x="4576548" y="2605948"/>
                    <a:pt x="4572289" y="2610208"/>
                  </a:cubicBezTo>
                  <a:cubicBezTo>
                    <a:pt x="4568030" y="2614467"/>
                    <a:pt x="4562254" y="2616859"/>
                    <a:pt x="4556230" y="2616859"/>
                  </a:cubicBezTo>
                  <a:lnTo>
                    <a:pt x="22711" y="2616859"/>
                  </a:lnTo>
                  <a:cubicBezTo>
                    <a:pt x="16687" y="2616859"/>
                    <a:pt x="10911" y="2614467"/>
                    <a:pt x="6652" y="2610208"/>
                  </a:cubicBezTo>
                  <a:cubicBezTo>
                    <a:pt x="2393" y="2605948"/>
                    <a:pt x="0" y="2600172"/>
                    <a:pt x="0" y="2594149"/>
                  </a:cubicBezTo>
                  <a:lnTo>
                    <a:pt x="0" y="22711"/>
                  </a:lnTo>
                  <a:cubicBezTo>
                    <a:pt x="0" y="16687"/>
                    <a:pt x="2393" y="10911"/>
                    <a:pt x="6652" y="6652"/>
                  </a:cubicBezTo>
                  <a:cubicBezTo>
                    <a:pt x="10911" y="2393"/>
                    <a:pt x="16687" y="0"/>
                    <a:pt x="22711" y="0"/>
                  </a:cubicBezTo>
                  <a:close/>
                </a:path>
              </a:pathLst>
            </a:custGeom>
            <a:solidFill>
              <a:srgbClr val="000000">
                <a:alpha val="0"/>
              </a:srgbClr>
            </a:solidFill>
            <a:ln w="57150" cap="rnd">
              <a:solidFill>
                <a:srgbClr val="FFFFFF">
                  <a:alpha val="97647"/>
                </a:srgbClr>
              </a:solidFill>
              <a:prstDash val="solid"/>
              <a:round/>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481042" y="139487"/>
            <a:ext cx="17385666" cy="9935888"/>
            <a:chOff x="0" y="0"/>
            <a:chExt cx="4578941" cy="2616859"/>
          </a:xfrm>
        </p:grpSpPr>
        <p:sp>
          <p:nvSpPr>
            <p:cNvPr name="Freeform 6" id="6"/>
            <p:cNvSpPr/>
            <p:nvPr/>
          </p:nvSpPr>
          <p:spPr>
            <a:xfrm flipH="false" flipV="false" rot="0">
              <a:off x="0" y="0"/>
              <a:ext cx="4578941" cy="2616859"/>
            </a:xfrm>
            <a:custGeom>
              <a:avLst/>
              <a:gdLst/>
              <a:ahLst/>
              <a:cxnLst/>
              <a:rect r="r" b="b" t="t" l="l"/>
              <a:pathLst>
                <a:path h="2616859" w="4578941">
                  <a:moveTo>
                    <a:pt x="22711" y="0"/>
                  </a:moveTo>
                  <a:lnTo>
                    <a:pt x="4556230" y="0"/>
                  </a:lnTo>
                  <a:cubicBezTo>
                    <a:pt x="4562254" y="0"/>
                    <a:pt x="4568030" y="2393"/>
                    <a:pt x="4572289" y="6652"/>
                  </a:cubicBezTo>
                  <a:cubicBezTo>
                    <a:pt x="4576548" y="10911"/>
                    <a:pt x="4578941" y="16687"/>
                    <a:pt x="4578941" y="22711"/>
                  </a:cubicBezTo>
                  <a:lnTo>
                    <a:pt x="4578941" y="2594149"/>
                  </a:lnTo>
                  <a:cubicBezTo>
                    <a:pt x="4578941" y="2600172"/>
                    <a:pt x="4576548" y="2605948"/>
                    <a:pt x="4572289" y="2610208"/>
                  </a:cubicBezTo>
                  <a:cubicBezTo>
                    <a:pt x="4568030" y="2614467"/>
                    <a:pt x="4562254" y="2616859"/>
                    <a:pt x="4556230" y="2616859"/>
                  </a:cubicBezTo>
                  <a:lnTo>
                    <a:pt x="22711" y="2616859"/>
                  </a:lnTo>
                  <a:cubicBezTo>
                    <a:pt x="16687" y="2616859"/>
                    <a:pt x="10911" y="2614467"/>
                    <a:pt x="6652" y="2610208"/>
                  </a:cubicBezTo>
                  <a:cubicBezTo>
                    <a:pt x="2393" y="2605948"/>
                    <a:pt x="0" y="2600172"/>
                    <a:pt x="0" y="2594149"/>
                  </a:cubicBezTo>
                  <a:lnTo>
                    <a:pt x="0" y="22711"/>
                  </a:lnTo>
                  <a:cubicBezTo>
                    <a:pt x="0" y="16687"/>
                    <a:pt x="2393" y="10911"/>
                    <a:pt x="6652" y="6652"/>
                  </a:cubicBezTo>
                  <a:cubicBezTo>
                    <a:pt x="10911" y="2393"/>
                    <a:pt x="16687" y="0"/>
                    <a:pt x="22711" y="0"/>
                  </a:cubicBezTo>
                  <a:close/>
                </a:path>
              </a:pathLst>
            </a:custGeom>
            <a:solidFill>
              <a:srgbClr val="FFFFFF">
                <a:alpha val="24706"/>
              </a:srgbClr>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640"/>
                </a:lnSpc>
              </a:pPr>
            </a:p>
          </p:txBody>
        </p:sp>
      </p:grpSp>
      <p:sp>
        <p:nvSpPr>
          <p:cNvPr name="TextBox 8" id="8"/>
          <p:cNvSpPr txBox="true"/>
          <p:nvPr/>
        </p:nvSpPr>
        <p:spPr>
          <a:xfrm rot="0">
            <a:off x="5391216" y="1478938"/>
            <a:ext cx="6154749" cy="572262"/>
          </a:xfrm>
          <a:prstGeom prst="rect">
            <a:avLst/>
          </a:prstGeom>
        </p:spPr>
        <p:txBody>
          <a:bodyPr anchor="t" rtlCol="false" tIns="0" lIns="0" bIns="0" rIns="0">
            <a:spAutoFit/>
          </a:bodyPr>
          <a:lstStyle/>
          <a:p>
            <a:pPr marL="0" indent="0" lvl="0">
              <a:lnSpc>
                <a:spcPts val="4914"/>
              </a:lnSpc>
            </a:pPr>
          </a:p>
        </p:txBody>
      </p:sp>
      <p:grpSp>
        <p:nvGrpSpPr>
          <p:cNvPr name="Group 9" id="9"/>
          <p:cNvGrpSpPr/>
          <p:nvPr/>
        </p:nvGrpSpPr>
        <p:grpSpPr>
          <a:xfrm rot="0">
            <a:off x="-1456653" y="6791943"/>
            <a:ext cx="4970706" cy="4037610"/>
            <a:chOff x="0" y="0"/>
            <a:chExt cx="6627608" cy="5383479"/>
          </a:xfrm>
        </p:grpSpPr>
        <p:grpSp>
          <p:nvGrpSpPr>
            <p:cNvPr name="Group 10" id="10"/>
            <p:cNvGrpSpPr/>
            <p:nvPr/>
          </p:nvGrpSpPr>
          <p:grpSpPr>
            <a:xfrm rot="0">
              <a:off x="1655922" y="31150"/>
              <a:ext cx="4260061" cy="3689232"/>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12" id="12"/>
            <p:cNvGrpSpPr/>
            <p:nvPr/>
          </p:nvGrpSpPr>
          <p:grpSpPr>
            <a:xfrm rot="0">
              <a:off x="3972966" y="3084547"/>
              <a:ext cx="2654642" cy="2298932"/>
              <a:chOff x="0" y="0"/>
              <a:chExt cx="3619627" cy="3134614"/>
            </a:xfrm>
          </p:grpSpPr>
          <p:sp>
            <p:nvSpPr>
              <p:cNvPr name="Freeform 13" id="1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14" id="14"/>
            <p:cNvGrpSpPr/>
            <p:nvPr/>
          </p:nvGrpSpPr>
          <p:grpSpPr>
            <a:xfrm rot="0">
              <a:off x="0" y="0"/>
              <a:ext cx="2654642" cy="2298932"/>
              <a:chOff x="0" y="0"/>
              <a:chExt cx="3619627" cy="3134614"/>
            </a:xfrm>
          </p:grpSpPr>
          <p:sp>
            <p:nvSpPr>
              <p:cNvPr name="Freeform 15" id="1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grpSp>
        <p:nvGrpSpPr>
          <p:cNvPr name="Group 16" id="16"/>
          <p:cNvGrpSpPr/>
          <p:nvPr/>
        </p:nvGrpSpPr>
        <p:grpSpPr>
          <a:xfrm rot="0">
            <a:off x="1028700" y="587818"/>
            <a:ext cx="15542268" cy="2815127"/>
            <a:chOff x="0" y="0"/>
            <a:chExt cx="20723024" cy="3753502"/>
          </a:xfrm>
        </p:grpSpPr>
        <p:sp>
          <p:nvSpPr>
            <p:cNvPr name="TextBox 17" id="17"/>
            <p:cNvSpPr txBox="true"/>
            <p:nvPr/>
          </p:nvSpPr>
          <p:spPr>
            <a:xfrm rot="0">
              <a:off x="0" y="-19050"/>
              <a:ext cx="6230905" cy="1149350"/>
            </a:xfrm>
            <a:prstGeom prst="rect">
              <a:avLst/>
            </a:prstGeom>
          </p:spPr>
          <p:txBody>
            <a:bodyPr anchor="t" rtlCol="false" tIns="0" lIns="0" bIns="0" rIns="0">
              <a:spAutoFit/>
            </a:bodyPr>
            <a:lstStyle/>
            <a:p>
              <a:pPr>
                <a:lnSpc>
                  <a:spcPts val="6719"/>
                </a:lnSpc>
              </a:pPr>
              <a:r>
                <a:rPr lang="en-US" sz="5599">
                  <a:solidFill>
                    <a:srgbClr val="024EAE"/>
                  </a:solidFill>
                  <a:latin typeface="Roboto"/>
                </a:rPr>
                <a:t>Data Analytics</a:t>
              </a:r>
            </a:p>
          </p:txBody>
        </p:sp>
        <p:sp>
          <p:nvSpPr>
            <p:cNvPr name="TextBox 18" id="18"/>
            <p:cNvSpPr txBox="true"/>
            <p:nvPr/>
          </p:nvSpPr>
          <p:spPr>
            <a:xfrm rot="0">
              <a:off x="11564813" y="2905223"/>
              <a:ext cx="9158212" cy="848280"/>
            </a:xfrm>
            <a:prstGeom prst="rect">
              <a:avLst/>
            </a:prstGeom>
          </p:spPr>
          <p:txBody>
            <a:bodyPr anchor="t" rtlCol="false" tIns="0" lIns="0" bIns="0" rIns="0">
              <a:spAutoFit/>
            </a:bodyPr>
            <a:lstStyle/>
            <a:p>
              <a:pPr>
                <a:lnSpc>
                  <a:spcPts val="6187"/>
                </a:lnSpc>
              </a:pPr>
            </a:p>
          </p:txBody>
        </p:sp>
        <p:sp>
          <p:nvSpPr>
            <p:cNvPr name="TextBox 19" id="19"/>
            <p:cNvSpPr txBox="true"/>
            <p:nvPr/>
          </p:nvSpPr>
          <p:spPr>
            <a:xfrm rot="0">
              <a:off x="31360" y="1217272"/>
              <a:ext cx="15732988" cy="1264815"/>
            </a:xfrm>
            <a:prstGeom prst="rect">
              <a:avLst/>
            </a:prstGeom>
          </p:spPr>
          <p:txBody>
            <a:bodyPr anchor="t" rtlCol="false" tIns="0" lIns="0" bIns="0" rIns="0">
              <a:spAutoFit/>
            </a:bodyPr>
            <a:lstStyle/>
            <a:p>
              <a:pPr>
                <a:lnSpc>
                  <a:spcPts val="3869"/>
                </a:lnSpc>
              </a:pPr>
              <a:r>
                <a:rPr lang="en-US" sz="2763">
                  <a:solidFill>
                    <a:srgbClr val="000000"/>
                  </a:solidFill>
                  <a:latin typeface="Roboto"/>
                </a:rPr>
                <a:t>Statistical analysis helps find patterns, correlations, and trends in the data.</a:t>
              </a:r>
            </a:p>
            <a:p>
              <a:pPr>
                <a:lnSpc>
                  <a:spcPts val="3869"/>
                </a:lnSpc>
                <a:spcBef>
                  <a:spcPct val="0"/>
                </a:spcBef>
              </a:pPr>
            </a:p>
          </p:txBody>
        </p:sp>
      </p:grpSp>
      <p:sp>
        <p:nvSpPr>
          <p:cNvPr name="Freeform 20" id="20"/>
          <p:cNvSpPr/>
          <p:nvPr/>
        </p:nvSpPr>
        <p:spPr>
          <a:xfrm flipH="false" flipV="false" rot="0">
            <a:off x="1143419" y="2282601"/>
            <a:ext cx="9841709" cy="7170960"/>
          </a:xfrm>
          <a:custGeom>
            <a:avLst/>
            <a:gdLst/>
            <a:ahLst/>
            <a:cxnLst/>
            <a:rect r="r" b="b" t="t" l="l"/>
            <a:pathLst>
              <a:path h="7170960" w="9841709">
                <a:moveTo>
                  <a:pt x="0" y="0"/>
                </a:moveTo>
                <a:lnTo>
                  <a:pt x="9841709" y="0"/>
                </a:lnTo>
                <a:lnTo>
                  <a:pt x="9841709" y="7170961"/>
                </a:lnTo>
                <a:lnTo>
                  <a:pt x="0" y="7170961"/>
                </a:lnTo>
                <a:lnTo>
                  <a:pt x="0" y="0"/>
                </a:lnTo>
                <a:close/>
              </a:path>
            </a:pathLst>
          </a:custGeom>
          <a:blipFill>
            <a:blip r:embed="rId2"/>
            <a:stretch>
              <a:fillRect l="0" t="0" r="0" b="0"/>
            </a:stretch>
          </a:blipFill>
          <a:ln w="38100" cap="sq">
            <a:solidFill>
              <a:srgbClr val="024EAE"/>
            </a:solidFill>
            <a:prstDash val="solid"/>
            <a:miter/>
          </a:ln>
        </p:spPr>
      </p:sp>
      <p:sp>
        <p:nvSpPr>
          <p:cNvPr name="TextBox 21" id="21"/>
          <p:cNvSpPr txBox="true"/>
          <p:nvPr/>
        </p:nvSpPr>
        <p:spPr>
          <a:xfrm rot="0">
            <a:off x="11127315" y="2644140"/>
            <a:ext cx="6318888" cy="4147803"/>
          </a:xfrm>
          <a:prstGeom prst="rect">
            <a:avLst/>
          </a:prstGeom>
        </p:spPr>
        <p:txBody>
          <a:bodyPr anchor="t" rtlCol="false" tIns="0" lIns="0" bIns="0" rIns="0">
            <a:spAutoFit/>
          </a:bodyPr>
          <a:lstStyle/>
          <a:p>
            <a:pPr>
              <a:lnSpc>
                <a:spcPts val="6747"/>
              </a:lnSpc>
            </a:pPr>
            <a:r>
              <a:rPr lang="en-US" sz="2998">
                <a:solidFill>
                  <a:srgbClr val="FFFFFF"/>
                </a:solidFill>
                <a:latin typeface="Roboto"/>
              </a:rPr>
              <a:t>Distribution of Prompt Lengths:</a:t>
            </a:r>
          </a:p>
          <a:p>
            <a:pPr marL="647413" indent="-323707" lvl="1">
              <a:lnSpc>
                <a:spcPts val="6747"/>
              </a:lnSpc>
              <a:buFont typeface="Arial"/>
              <a:buChar char="•"/>
            </a:pPr>
            <a:r>
              <a:rPr lang="en-US" sz="2998">
                <a:solidFill>
                  <a:srgbClr val="FDFDFD"/>
                </a:solidFill>
                <a:latin typeface="Roboto"/>
              </a:rPr>
              <a:t>Give an understanding of the sequence length and size of the context that is usually preferred for the model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81042" y="139487"/>
            <a:ext cx="17302462" cy="9935888"/>
            <a:chOff x="0" y="0"/>
            <a:chExt cx="4557027" cy="2616859"/>
          </a:xfrm>
        </p:grpSpPr>
        <p:sp>
          <p:nvSpPr>
            <p:cNvPr name="Freeform 3" id="3"/>
            <p:cNvSpPr/>
            <p:nvPr/>
          </p:nvSpPr>
          <p:spPr>
            <a:xfrm flipH="false" flipV="false" rot="0">
              <a:off x="0" y="0"/>
              <a:ext cx="4557027" cy="2616859"/>
            </a:xfrm>
            <a:custGeom>
              <a:avLst/>
              <a:gdLst/>
              <a:ahLst/>
              <a:cxnLst/>
              <a:rect r="r" b="b" t="t" l="l"/>
              <a:pathLst>
                <a:path h="2616859" w="4557027">
                  <a:moveTo>
                    <a:pt x="22820" y="0"/>
                  </a:moveTo>
                  <a:lnTo>
                    <a:pt x="4534207" y="0"/>
                  </a:lnTo>
                  <a:cubicBezTo>
                    <a:pt x="4546810" y="0"/>
                    <a:pt x="4557027" y="10217"/>
                    <a:pt x="4557027" y="22820"/>
                  </a:cubicBezTo>
                  <a:lnTo>
                    <a:pt x="4557027" y="2594040"/>
                  </a:lnTo>
                  <a:cubicBezTo>
                    <a:pt x="4557027" y="2600092"/>
                    <a:pt x="4554623" y="2605896"/>
                    <a:pt x="4550343" y="2610176"/>
                  </a:cubicBezTo>
                  <a:cubicBezTo>
                    <a:pt x="4546064" y="2614455"/>
                    <a:pt x="4540259" y="2616859"/>
                    <a:pt x="4534207" y="2616859"/>
                  </a:cubicBezTo>
                  <a:lnTo>
                    <a:pt x="22820" y="2616859"/>
                  </a:lnTo>
                  <a:cubicBezTo>
                    <a:pt x="16768" y="2616859"/>
                    <a:pt x="10963" y="2614455"/>
                    <a:pt x="6684" y="2610176"/>
                  </a:cubicBezTo>
                  <a:cubicBezTo>
                    <a:pt x="2404" y="2605896"/>
                    <a:pt x="0" y="2600092"/>
                    <a:pt x="0" y="2594040"/>
                  </a:cubicBezTo>
                  <a:lnTo>
                    <a:pt x="0" y="22820"/>
                  </a:lnTo>
                  <a:cubicBezTo>
                    <a:pt x="0" y="16768"/>
                    <a:pt x="2404" y="10963"/>
                    <a:pt x="6684" y="6684"/>
                  </a:cubicBezTo>
                  <a:cubicBezTo>
                    <a:pt x="10963" y="2404"/>
                    <a:pt x="16768" y="0"/>
                    <a:pt x="22820" y="0"/>
                  </a:cubicBezTo>
                  <a:close/>
                </a:path>
              </a:pathLst>
            </a:custGeom>
            <a:solidFill>
              <a:srgbClr val="000000">
                <a:alpha val="0"/>
              </a:srgbClr>
            </a:solidFill>
            <a:ln w="57150" cap="rnd">
              <a:solidFill>
                <a:srgbClr val="FFFFFF">
                  <a:alpha val="97647"/>
                </a:srgbClr>
              </a:solidFill>
              <a:prstDash val="solid"/>
              <a:round/>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481042" y="139487"/>
            <a:ext cx="17302462" cy="9935888"/>
            <a:chOff x="0" y="0"/>
            <a:chExt cx="4557027" cy="2616859"/>
          </a:xfrm>
        </p:grpSpPr>
        <p:sp>
          <p:nvSpPr>
            <p:cNvPr name="Freeform 6" id="6"/>
            <p:cNvSpPr/>
            <p:nvPr/>
          </p:nvSpPr>
          <p:spPr>
            <a:xfrm flipH="false" flipV="false" rot="0">
              <a:off x="0" y="0"/>
              <a:ext cx="4557027" cy="2616859"/>
            </a:xfrm>
            <a:custGeom>
              <a:avLst/>
              <a:gdLst/>
              <a:ahLst/>
              <a:cxnLst/>
              <a:rect r="r" b="b" t="t" l="l"/>
              <a:pathLst>
                <a:path h="2616859" w="4557027">
                  <a:moveTo>
                    <a:pt x="22820" y="0"/>
                  </a:moveTo>
                  <a:lnTo>
                    <a:pt x="4534207" y="0"/>
                  </a:lnTo>
                  <a:cubicBezTo>
                    <a:pt x="4546810" y="0"/>
                    <a:pt x="4557027" y="10217"/>
                    <a:pt x="4557027" y="22820"/>
                  </a:cubicBezTo>
                  <a:lnTo>
                    <a:pt x="4557027" y="2594040"/>
                  </a:lnTo>
                  <a:cubicBezTo>
                    <a:pt x="4557027" y="2600092"/>
                    <a:pt x="4554623" y="2605896"/>
                    <a:pt x="4550343" y="2610176"/>
                  </a:cubicBezTo>
                  <a:cubicBezTo>
                    <a:pt x="4546064" y="2614455"/>
                    <a:pt x="4540259" y="2616859"/>
                    <a:pt x="4534207" y="2616859"/>
                  </a:cubicBezTo>
                  <a:lnTo>
                    <a:pt x="22820" y="2616859"/>
                  </a:lnTo>
                  <a:cubicBezTo>
                    <a:pt x="16768" y="2616859"/>
                    <a:pt x="10963" y="2614455"/>
                    <a:pt x="6684" y="2610176"/>
                  </a:cubicBezTo>
                  <a:cubicBezTo>
                    <a:pt x="2404" y="2605896"/>
                    <a:pt x="0" y="2600092"/>
                    <a:pt x="0" y="2594040"/>
                  </a:cubicBezTo>
                  <a:lnTo>
                    <a:pt x="0" y="22820"/>
                  </a:lnTo>
                  <a:cubicBezTo>
                    <a:pt x="0" y="16768"/>
                    <a:pt x="2404" y="10963"/>
                    <a:pt x="6684" y="6684"/>
                  </a:cubicBezTo>
                  <a:cubicBezTo>
                    <a:pt x="10963" y="2404"/>
                    <a:pt x="16768" y="0"/>
                    <a:pt x="22820" y="0"/>
                  </a:cubicBezTo>
                  <a:close/>
                </a:path>
              </a:pathLst>
            </a:custGeom>
            <a:solidFill>
              <a:srgbClr val="FFFFFF">
                <a:alpha val="24706"/>
              </a:srgbClr>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640"/>
                </a:lnSpc>
              </a:pPr>
            </a:p>
          </p:txBody>
        </p:sp>
      </p:grpSp>
      <p:sp>
        <p:nvSpPr>
          <p:cNvPr name="TextBox 8" id="8"/>
          <p:cNvSpPr txBox="true"/>
          <p:nvPr/>
        </p:nvSpPr>
        <p:spPr>
          <a:xfrm rot="0">
            <a:off x="5391216" y="1478938"/>
            <a:ext cx="6154749" cy="572262"/>
          </a:xfrm>
          <a:prstGeom prst="rect">
            <a:avLst/>
          </a:prstGeom>
        </p:spPr>
        <p:txBody>
          <a:bodyPr anchor="t" rtlCol="false" tIns="0" lIns="0" bIns="0" rIns="0">
            <a:spAutoFit/>
          </a:bodyPr>
          <a:lstStyle/>
          <a:p>
            <a:pPr marL="0" indent="0" lvl="0">
              <a:lnSpc>
                <a:spcPts val="4914"/>
              </a:lnSpc>
            </a:pPr>
          </a:p>
        </p:txBody>
      </p:sp>
      <p:grpSp>
        <p:nvGrpSpPr>
          <p:cNvPr name="Group 9" id="9"/>
          <p:cNvGrpSpPr/>
          <p:nvPr/>
        </p:nvGrpSpPr>
        <p:grpSpPr>
          <a:xfrm rot="0">
            <a:off x="-1456653" y="6791943"/>
            <a:ext cx="4970706" cy="4037610"/>
            <a:chOff x="0" y="0"/>
            <a:chExt cx="6627608" cy="5383479"/>
          </a:xfrm>
        </p:grpSpPr>
        <p:grpSp>
          <p:nvGrpSpPr>
            <p:cNvPr name="Group 10" id="10"/>
            <p:cNvGrpSpPr/>
            <p:nvPr/>
          </p:nvGrpSpPr>
          <p:grpSpPr>
            <a:xfrm rot="0">
              <a:off x="1655922" y="31150"/>
              <a:ext cx="4260061" cy="3689232"/>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12" id="12"/>
            <p:cNvGrpSpPr/>
            <p:nvPr/>
          </p:nvGrpSpPr>
          <p:grpSpPr>
            <a:xfrm rot="0">
              <a:off x="3972966" y="3084547"/>
              <a:ext cx="2654642" cy="2298932"/>
              <a:chOff x="0" y="0"/>
              <a:chExt cx="3619627" cy="3134614"/>
            </a:xfrm>
          </p:grpSpPr>
          <p:sp>
            <p:nvSpPr>
              <p:cNvPr name="Freeform 13" id="1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14" id="14"/>
            <p:cNvGrpSpPr/>
            <p:nvPr/>
          </p:nvGrpSpPr>
          <p:grpSpPr>
            <a:xfrm rot="0">
              <a:off x="0" y="0"/>
              <a:ext cx="2654642" cy="2298932"/>
              <a:chOff x="0" y="0"/>
              <a:chExt cx="3619627" cy="3134614"/>
            </a:xfrm>
          </p:grpSpPr>
          <p:sp>
            <p:nvSpPr>
              <p:cNvPr name="Freeform 15" id="1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grpSp>
        <p:nvGrpSpPr>
          <p:cNvPr name="Group 16" id="16"/>
          <p:cNvGrpSpPr/>
          <p:nvPr/>
        </p:nvGrpSpPr>
        <p:grpSpPr>
          <a:xfrm rot="0">
            <a:off x="1028700" y="587818"/>
            <a:ext cx="15542268" cy="2815127"/>
            <a:chOff x="0" y="0"/>
            <a:chExt cx="20723024" cy="3753502"/>
          </a:xfrm>
        </p:grpSpPr>
        <p:sp>
          <p:nvSpPr>
            <p:cNvPr name="TextBox 17" id="17"/>
            <p:cNvSpPr txBox="true"/>
            <p:nvPr/>
          </p:nvSpPr>
          <p:spPr>
            <a:xfrm rot="0">
              <a:off x="0" y="-19050"/>
              <a:ext cx="6230905" cy="1149350"/>
            </a:xfrm>
            <a:prstGeom prst="rect">
              <a:avLst/>
            </a:prstGeom>
          </p:spPr>
          <p:txBody>
            <a:bodyPr anchor="t" rtlCol="false" tIns="0" lIns="0" bIns="0" rIns="0">
              <a:spAutoFit/>
            </a:bodyPr>
            <a:lstStyle/>
            <a:p>
              <a:pPr>
                <a:lnSpc>
                  <a:spcPts val="6719"/>
                </a:lnSpc>
              </a:pPr>
              <a:r>
                <a:rPr lang="en-US" sz="5599">
                  <a:solidFill>
                    <a:srgbClr val="024EAE"/>
                  </a:solidFill>
                  <a:latin typeface="Roboto"/>
                </a:rPr>
                <a:t>Data Analytics</a:t>
              </a:r>
            </a:p>
          </p:txBody>
        </p:sp>
        <p:sp>
          <p:nvSpPr>
            <p:cNvPr name="TextBox 18" id="18"/>
            <p:cNvSpPr txBox="true"/>
            <p:nvPr/>
          </p:nvSpPr>
          <p:spPr>
            <a:xfrm rot="0">
              <a:off x="11564813" y="2905223"/>
              <a:ext cx="9158212" cy="848280"/>
            </a:xfrm>
            <a:prstGeom prst="rect">
              <a:avLst/>
            </a:prstGeom>
          </p:spPr>
          <p:txBody>
            <a:bodyPr anchor="t" rtlCol="false" tIns="0" lIns="0" bIns="0" rIns="0">
              <a:spAutoFit/>
            </a:bodyPr>
            <a:lstStyle/>
            <a:p>
              <a:pPr>
                <a:lnSpc>
                  <a:spcPts val="6187"/>
                </a:lnSpc>
              </a:pPr>
            </a:p>
          </p:txBody>
        </p:sp>
        <p:sp>
          <p:nvSpPr>
            <p:cNvPr name="TextBox 19" id="19"/>
            <p:cNvSpPr txBox="true"/>
            <p:nvPr/>
          </p:nvSpPr>
          <p:spPr>
            <a:xfrm rot="0">
              <a:off x="31360" y="1217272"/>
              <a:ext cx="15732988" cy="1264815"/>
            </a:xfrm>
            <a:prstGeom prst="rect">
              <a:avLst/>
            </a:prstGeom>
          </p:spPr>
          <p:txBody>
            <a:bodyPr anchor="t" rtlCol="false" tIns="0" lIns="0" bIns="0" rIns="0">
              <a:spAutoFit/>
            </a:bodyPr>
            <a:lstStyle/>
            <a:p>
              <a:pPr>
                <a:lnSpc>
                  <a:spcPts val="3869"/>
                </a:lnSpc>
              </a:pPr>
              <a:r>
                <a:rPr lang="en-US" sz="2763">
                  <a:solidFill>
                    <a:srgbClr val="000000"/>
                  </a:solidFill>
                  <a:latin typeface="Roboto"/>
                </a:rPr>
                <a:t>Statistical analysis helps find patterns, correlations, and trends in the data.</a:t>
              </a:r>
            </a:p>
            <a:p>
              <a:pPr>
                <a:lnSpc>
                  <a:spcPts val="3869"/>
                </a:lnSpc>
                <a:spcBef>
                  <a:spcPct val="0"/>
                </a:spcBef>
              </a:pPr>
            </a:p>
          </p:txBody>
        </p:sp>
      </p:grpSp>
      <p:sp>
        <p:nvSpPr>
          <p:cNvPr name="Freeform 20" id="20"/>
          <p:cNvSpPr/>
          <p:nvPr/>
        </p:nvSpPr>
        <p:spPr>
          <a:xfrm flipH="false" flipV="false" rot="0">
            <a:off x="1028700" y="2200650"/>
            <a:ext cx="8740728" cy="7465028"/>
          </a:xfrm>
          <a:custGeom>
            <a:avLst/>
            <a:gdLst/>
            <a:ahLst/>
            <a:cxnLst/>
            <a:rect r="r" b="b" t="t" l="l"/>
            <a:pathLst>
              <a:path h="7465028" w="8740728">
                <a:moveTo>
                  <a:pt x="0" y="0"/>
                </a:moveTo>
                <a:lnTo>
                  <a:pt x="8740728" y="0"/>
                </a:lnTo>
                <a:lnTo>
                  <a:pt x="8740728" y="7465028"/>
                </a:lnTo>
                <a:lnTo>
                  <a:pt x="0" y="7465028"/>
                </a:lnTo>
                <a:lnTo>
                  <a:pt x="0" y="0"/>
                </a:lnTo>
                <a:close/>
              </a:path>
            </a:pathLst>
          </a:custGeom>
          <a:blipFill>
            <a:blip r:embed="rId2"/>
            <a:stretch>
              <a:fillRect l="0" t="-531" r="-212" b="-531"/>
            </a:stretch>
          </a:blipFill>
          <a:ln w="38100" cap="sq">
            <a:solidFill>
              <a:srgbClr val="024EAE"/>
            </a:solidFill>
            <a:prstDash val="solid"/>
            <a:miter/>
          </a:ln>
        </p:spPr>
      </p:sp>
      <p:sp>
        <p:nvSpPr>
          <p:cNvPr name="TextBox 21" id="21"/>
          <p:cNvSpPr txBox="true"/>
          <p:nvPr/>
        </p:nvSpPr>
        <p:spPr>
          <a:xfrm rot="0">
            <a:off x="10156528" y="2662279"/>
            <a:ext cx="7102772" cy="6246495"/>
          </a:xfrm>
          <a:prstGeom prst="rect">
            <a:avLst/>
          </a:prstGeom>
        </p:spPr>
        <p:txBody>
          <a:bodyPr anchor="t" rtlCol="false" tIns="0" lIns="0" bIns="0" rIns="0">
            <a:spAutoFit/>
          </a:bodyPr>
          <a:lstStyle/>
          <a:p>
            <a:pPr>
              <a:lnSpc>
                <a:spcPts val="6299"/>
              </a:lnSpc>
            </a:pPr>
            <a:r>
              <a:rPr lang="en-US" sz="2799">
                <a:solidFill>
                  <a:srgbClr val="FFFFFF"/>
                </a:solidFill>
                <a:latin typeface="Roboto"/>
              </a:rPr>
              <a:t>Vocabulary Size and Lexical Complexity:</a:t>
            </a:r>
          </a:p>
          <a:p>
            <a:pPr marL="604519" indent="-302260" lvl="1">
              <a:lnSpc>
                <a:spcPts val="6299"/>
              </a:lnSpc>
              <a:buFont typeface="Arial"/>
              <a:buChar char="•"/>
            </a:pPr>
            <a:r>
              <a:rPr lang="en-US" sz="2799">
                <a:solidFill>
                  <a:srgbClr val="FFFFFF"/>
                </a:solidFill>
                <a:latin typeface="Roboto"/>
              </a:rPr>
              <a:t>A larger vocabulary size indicates a wider range of topics and higher linguistic complexity.</a:t>
            </a:r>
          </a:p>
          <a:p>
            <a:pPr marL="604519" indent="-302260" lvl="1">
              <a:lnSpc>
                <a:spcPts val="6299"/>
              </a:lnSpc>
              <a:buFont typeface="Arial"/>
              <a:buChar char="•"/>
            </a:pPr>
            <a:r>
              <a:rPr lang="en-US" sz="2799">
                <a:solidFill>
                  <a:srgbClr val="FFFFFF"/>
                </a:solidFill>
                <a:latin typeface="Roboto"/>
              </a:rPr>
              <a:t>Counting distinct words helps understand the language used in prompts and guides language model creation.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81042" y="139487"/>
            <a:ext cx="17218105" cy="9935888"/>
            <a:chOff x="0" y="0"/>
            <a:chExt cx="4534810" cy="2616859"/>
          </a:xfrm>
        </p:grpSpPr>
        <p:sp>
          <p:nvSpPr>
            <p:cNvPr name="Freeform 3" id="3"/>
            <p:cNvSpPr/>
            <p:nvPr/>
          </p:nvSpPr>
          <p:spPr>
            <a:xfrm flipH="false" flipV="false" rot="0">
              <a:off x="0" y="0"/>
              <a:ext cx="4534810" cy="2616859"/>
            </a:xfrm>
            <a:custGeom>
              <a:avLst/>
              <a:gdLst/>
              <a:ahLst/>
              <a:cxnLst/>
              <a:rect r="r" b="b" t="t" l="l"/>
              <a:pathLst>
                <a:path h="2616859" w="4534810">
                  <a:moveTo>
                    <a:pt x="22932" y="0"/>
                  </a:moveTo>
                  <a:lnTo>
                    <a:pt x="4511878" y="0"/>
                  </a:lnTo>
                  <a:cubicBezTo>
                    <a:pt x="4517960" y="0"/>
                    <a:pt x="4523792" y="2416"/>
                    <a:pt x="4528093" y="6716"/>
                  </a:cubicBezTo>
                  <a:cubicBezTo>
                    <a:pt x="4532394" y="11017"/>
                    <a:pt x="4534810" y="16850"/>
                    <a:pt x="4534810" y="22932"/>
                  </a:cubicBezTo>
                  <a:lnTo>
                    <a:pt x="4534810" y="2593928"/>
                  </a:lnTo>
                  <a:cubicBezTo>
                    <a:pt x="4534810" y="2606592"/>
                    <a:pt x="4524543" y="2616859"/>
                    <a:pt x="4511878" y="2616859"/>
                  </a:cubicBezTo>
                  <a:lnTo>
                    <a:pt x="22932" y="2616859"/>
                  </a:lnTo>
                  <a:cubicBezTo>
                    <a:pt x="10267" y="2616859"/>
                    <a:pt x="0" y="2606592"/>
                    <a:pt x="0" y="2593928"/>
                  </a:cubicBezTo>
                  <a:lnTo>
                    <a:pt x="0" y="22932"/>
                  </a:lnTo>
                  <a:cubicBezTo>
                    <a:pt x="0" y="10267"/>
                    <a:pt x="10267" y="0"/>
                    <a:pt x="22932" y="0"/>
                  </a:cubicBezTo>
                  <a:close/>
                </a:path>
              </a:pathLst>
            </a:custGeom>
            <a:solidFill>
              <a:srgbClr val="000000">
                <a:alpha val="0"/>
              </a:srgbClr>
            </a:solidFill>
            <a:ln w="57150" cap="rnd">
              <a:solidFill>
                <a:srgbClr val="FFFFFF">
                  <a:alpha val="97647"/>
                </a:srgbClr>
              </a:solidFill>
              <a:prstDash val="solid"/>
              <a:round/>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0" y="0"/>
            <a:ext cx="18288000" cy="9935888"/>
            <a:chOff x="0" y="0"/>
            <a:chExt cx="4816593" cy="2616859"/>
          </a:xfrm>
        </p:grpSpPr>
        <p:sp>
          <p:nvSpPr>
            <p:cNvPr name="Freeform 6" id="6"/>
            <p:cNvSpPr/>
            <p:nvPr/>
          </p:nvSpPr>
          <p:spPr>
            <a:xfrm flipH="false" flipV="false" rot="0">
              <a:off x="0" y="0"/>
              <a:ext cx="4816592" cy="2616859"/>
            </a:xfrm>
            <a:custGeom>
              <a:avLst/>
              <a:gdLst/>
              <a:ahLst/>
              <a:cxnLst/>
              <a:rect r="r" b="b" t="t" l="l"/>
              <a:pathLst>
                <a:path h="2616859" w="4816592">
                  <a:moveTo>
                    <a:pt x="21590" y="0"/>
                  </a:moveTo>
                  <a:lnTo>
                    <a:pt x="4795002" y="0"/>
                  </a:lnTo>
                  <a:cubicBezTo>
                    <a:pt x="4800728" y="0"/>
                    <a:pt x="4806220" y="2275"/>
                    <a:pt x="4810269" y="6324"/>
                  </a:cubicBezTo>
                  <a:cubicBezTo>
                    <a:pt x="4814318" y="10372"/>
                    <a:pt x="4816592" y="15864"/>
                    <a:pt x="4816592" y="21590"/>
                  </a:cubicBezTo>
                  <a:lnTo>
                    <a:pt x="4816592" y="2595269"/>
                  </a:lnTo>
                  <a:cubicBezTo>
                    <a:pt x="4816592" y="2607193"/>
                    <a:pt x="4806926" y="2616859"/>
                    <a:pt x="4795002" y="2616859"/>
                  </a:cubicBezTo>
                  <a:lnTo>
                    <a:pt x="21590" y="2616859"/>
                  </a:lnTo>
                  <a:cubicBezTo>
                    <a:pt x="15864" y="2616859"/>
                    <a:pt x="10372" y="2614585"/>
                    <a:pt x="6324" y="2610536"/>
                  </a:cubicBezTo>
                  <a:cubicBezTo>
                    <a:pt x="2275" y="2606487"/>
                    <a:pt x="0" y="2600995"/>
                    <a:pt x="0" y="2595269"/>
                  </a:cubicBezTo>
                  <a:lnTo>
                    <a:pt x="0" y="21590"/>
                  </a:lnTo>
                  <a:cubicBezTo>
                    <a:pt x="0" y="9666"/>
                    <a:pt x="9666" y="0"/>
                    <a:pt x="21590" y="0"/>
                  </a:cubicBezTo>
                  <a:close/>
                </a:path>
              </a:pathLst>
            </a:custGeom>
            <a:solidFill>
              <a:srgbClr val="FFFFFF">
                <a:alpha val="24706"/>
              </a:srgbClr>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640"/>
                </a:lnSpc>
              </a:pPr>
            </a:p>
          </p:txBody>
        </p:sp>
      </p:grpSp>
      <p:sp>
        <p:nvSpPr>
          <p:cNvPr name="TextBox 8" id="8"/>
          <p:cNvSpPr txBox="true"/>
          <p:nvPr/>
        </p:nvSpPr>
        <p:spPr>
          <a:xfrm rot="0">
            <a:off x="5391216" y="1478938"/>
            <a:ext cx="6154749" cy="572262"/>
          </a:xfrm>
          <a:prstGeom prst="rect">
            <a:avLst/>
          </a:prstGeom>
        </p:spPr>
        <p:txBody>
          <a:bodyPr anchor="t" rtlCol="false" tIns="0" lIns="0" bIns="0" rIns="0">
            <a:spAutoFit/>
          </a:bodyPr>
          <a:lstStyle/>
          <a:p>
            <a:pPr marL="0" indent="0" lvl="0">
              <a:lnSpc>
                <a:spcPts val="4914"/>
              </a:lnSpc>
            </a:pPr>
          </a:p>
        </p:txBody>
      </p:sp>
      <p:grpSp>
        <p:nvGrpSpPr>
          <p:cNvPr name="Group 9" id="9"/>
          <p:cNvGrpSpPr/>
          <p:nvPr/>
        </p:nvGrpSpPr>
        <p:grpSpPr>
          <a:xfrm rot="0">
            <a:off x="-1456653" y="6791943"/>
            <a:ext cx="4970706" cy="4037610"/>
            <a:chOff x="0" y="0"/>
            <a:chExt cx="6627608" cy="5383479"/>
          </a:xfrm>
        </p:grpSpPr>
        <p:grpSp>
          <p:nvGrpSpPr>
            <p:cNvPr name="Group 10" id="10"/>
            <p:cNvGrpSpPr/>
            <p:nvPr/>
          </p:nvGrpSpPr>
          <p:grpSpPr>
            <a:xfrm rot="0">
              <a:off x="1655922" y="31150"/>
              <a:ext cx="4260061" cy="3689232"/>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12" id="12"/>
            <p:cNvGrpSpPr/>
            <p:nvPr/>
          </p:nvGrpSpPr>
          <p:grpSpPr>
            <a:xfrm rot="0">
              <a:off x="3972966" y="3084547"/>
              <a:ext cx="2654642" cy="2298932"/>
              <a:chOff x="0" y="0"/>
              <a:chExt cx="3619627" cy="3134614"/>
            </a:xfrm>
          </p:grpSpPr>
          <p:sp>
            <p:nvSpPr>
              <p:cNvPr name="Freeform 13" id="1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14" id="14"/>
            <p:cNvGrpSpPr/>
            <p:nvPr/>
          </p:nvGrpSpPr>
          <p:grpSpPr>
            <a:xfrm rot="0">
              <a:off x="0" y="0"/>
              <a:ext cx="2654642" cy="2298932"/>
              <a:chOff x="0" y="0"/>
              <a:chExt cx="3619627" cy="3134614"/>
            </a:xfrm>
          </p:grpSpPr>
          <p:sp>
            <p:nvSpPr>
              <p:cNvPr name="Freeform 15" id="1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grpSp>
        <p:nvGrpSpPr>
          <p:cNvPr name="Group 16" id="16"/>
          <p:cNvGrpSpPr/>
          <p:nvPr/>
        </p:nvGrpSpPr>
        <p:grpSpPr>
          <a:xfrm rot="0">
            <a:off x="638534" y="342475"/>
            <a:ext cx="16913847" cy="8103371"/>
            <a:chOff x="0" y="0"/>
            <a:chExt cx="22551797" cy="10804495"/>
          </a:xfrm>
        </p:grpSpPr>
        <p:sp>
          <p:nvSpPr>
            <p:cNvPr name="TextBox 17" id="17"/>
            <p:cNvSpPr txBox="true"/>
            <p:nvPr/>
          </p:nvSpPr>
          <p:spPr>
            <a:xfrm rot="0">
              <a:off x="0" y="0"/>
              <a:ext cx="6780772" cy="1175942"/>
            </a:xfrm>
            <a:prstGeom prst="rect">
              <a:avLst/>
            </a:prstGeom>
          </p:spPr>
          <p:txBody>
            <a:bodyPr anchor="t" rtlCol="false" tIns="0" lIns="0" bIns="0" rIns="0">
              <a:spAutoFit/>
            </a:bodyPr>
            <a:lstStyle/>
            <a:p>
              <a:pPr>
                <a:lnSpc>
                  <a:spcPts val="6991"/>
                </a:lnSpc>
              </a:pPr>
              <a:r>
                <a:rPr lang="en-US" sz="5826">
                  <a:solidFill>
                    <a:srgbClr val="024EAE"/>
                  </a:solidFill>
                  <a:latin typeface="Roboto"/>
                </a:rPr>
                <a:t>Data Analytics</a:t>
              </a:r>
            </a:p>
          </p:txBody>
        </p:sp>
        <p:sp>
          <p:nvSpPr>
            <p:cNvPr name="TextBox 18" id="18"/>
            <p:cNvSpPr txBox="true"/>
            <p:nvPr/>
          </p:nvSpPr>
          <p:spPr>
            <a:xfrm rot="0">
              <a:off x="12585388" y="3706027"/>
              <a:ext cx="9966408" cy="7098468"/>
            </a:xfrm>
            <a:prstGeom prst="rect">
              <a:avLst/>
            </a:prstGeom>
          </p:spPr>
          <p:txBody>
            <a:bodyPr anchor="t" rtlCol="false" tIns="0" lIns="0" bIns="0" rIns="0">
              <a:spAutoFit/>
            </a:bodyPr>
            <a:lstStyle/>
            <a:p>
              <a:pPr marL="602257" indent="-301129" lvl="1">
                <a:lnSpc>
                  <a:spcPts val="6164"/>
                </a:lnSpc>
                <a:buFont typeface="Arial"/>
                <a:buChar char="•"/>
              </a:pPr>
              <a:r>
                <a:rPr lang="en-US" sz="2789">
                  <a:solidFill>
                    <a:srgbClr val="FDFDFD"/>
                  </a:solidFill>
                  <a:latin typeface="Roboto"/>
                </a:rPr>
                <a:t>The graph illustrates department connections.</a:t>
              </a:r>
            </a:p>
            <a:p>
              <a:pPr marL="602257" indent="-301129" lvl="1">
                <a:lnSpc>
                  <a:spcPts val="6164"/>
                </a:lnSpc>
                <a:buFont typeface="Arial"/>
                <a:buChar char="•"/>
              </a:pPr>
              <a:r>
                <a:rPr lang="en-US" sz="2789">
                  <a:solidFill>
                    <a:srgbClr val="FDFDFD"/>
                  </a:solidFill>
                  <a:latin typeface="Roboto"/>
                </a:rPr>
                <a:t>Closely linked departments share similar prompt content, the model can be fine-tuned to differentiate between them and provide specialized responses.</a:t>
              </a:r>
            </a:p>
            <a:p>
              <a:pPr>
                <a:lnSpc>
                  <a:spcPts val="6164"/>
                </a:lnSpc>
              </a:pPr>
            </a:p>
          </p:txBody>
        </p:sp>
        <p:sp>
          <p:nvSpPr>
            <p:cNvPr name="TextBox 19" id="19"/>
            <p:cNvSpPr txBox="true"/>
            <p:nvPr/>
          </p:nvSpPr>
          <p:spPr>
            <a:xfrm rot="0">
              <a:off x="34128" y="1269118"/>
              <a:ext cx="17121398" cy="1985149"/>
            </a:xfrm>
            <a:prstGeom prst="rect">
              <a:avLst/>
            </a:prstGeom>
          </p:spPr>
          <p:txBody>
            <a:bodyPr anchor="t" rtlCol="false" tIns="0" lIns="0" bIns="0" rIns="0">
              <a:spAutoFit/>
            </a:bodyPr>
            <a:lstStyle/>
            <a:p>
              <a:pPr>
                <a:lnSpc>
                  <a:spcPts val="4025"/>
                </a:lnSpc>
              </a:pPr>
              <a:r>
                <a:rPr lang="en-US" sz="2875">
                  <a:solidFill>
                    <a:srgbClr val="000000"/>
                  </a:solidFill>
                  <a:latin typeface="Roboto"/>
                </a:rPr>
                <a:t>Process of examining and interpreting data to extract valuable insights and inform decision-making.</a:t>
              </a:r>
            </a:p>
            <a:p>
              <a:pPr>
                <a:lnSpc>
                  <a:spcPts val="4025"/>
                </a:lnSpc>
                <a:spcBef>
                  <a:spcPct val="0"/>
                </a:spcBef>
              </a:pPr>
            </a:p>
          </p:txBody>
        </p:sp>
      </p:grpSp>
      <p:sp>
        <p:nvSpPr>
          <p:cNvPr name="Freeform 20" id="20"/>
          <p:cNvSpPr/>
          <p:nvPr/>
        </p:nvSpPr>
        <p:spPr>
          <a:xfrm flipH="false" flipV="false" rot="0">
            <a:off x="803414" y="2496230"/>
            <a:ext cx="8760665" cy="6453639"/>
          </a:xfrm>
          <a:custGeom>
            <a:avLst/>
            <a:gdLst/>
            <a:ahLst/>
            <a:cxnLst/>
            <a:rect r="r" b="b" t="t" l="l"/>
            <a:pathLst>
              <a:path h="6453639" w="8760665">
                <a:moveTo>
                  <a:pt x="0" y="0"/>
                </a:moveTo>
                <a:lnTo>
                  <a:pt x="8760665" y="0"/>
                </a:lnTo>
                <a:lnTo>
                  <a:pt x="8760665" y="6453639"/>
                </a:lnTo>
                <a:lnTo>
                  <a:pt x="0" y="6453639"/>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81042" y="139487"/>
            <a:ext cx="17218105" cy="9935888"/>
            <a:chOff x="0" y="0"/>
            <a:chExt cx="4534810" cy="2616859"/>
          </a:xfrm>
        </p:grpSpPr>
        <p:sp>
          <p:nvSpPr>
            <p:cNvPr name="Freeform 3" id="3"/>
            <p:cNvSpPr/>
            <p:nvPr/>
          </p:nvSpPr>
          <p:spPr>
            <a:xfrm flipH="false" flipV="false" rot="0">
              <a:off x="0" y="0"/>
              <a:ext cx="4534810" cy="2616859"/>
            </a:xfrm>
            <a:custGeom>
              <a:avLst/>
              <a:gdLst/>
              <a:ahLst/>
              <a:cxnLst/>
              <a:rect r="r" b="b" t="t" l="l"/>
              <a:pathLst>
                <a:path h="2616859" w="4534810">
                  <a:moveTo>
                    <a:pt x="22932" y="0"/>
                  </a:moveTo>
                  <a:lnTo>
                    <a:pt x="4511878" y="0"/>
                  </a:lnTo>
                  <a:cubicBezTo>
                    <a:pt x="4517960" y="0"/>
                    <a:pt x="4523792" y="2416"/>
                    <a:pt x="4528093" y="6716"/>
                  </a:cubicBezTo>
                  <a:cubicBezTo>
                    <a:pt x="4532394" y="11017"/>
                    <a:pt x="4534810" y="16850"/>
                    <a:pt x="4534810" y="22932"/>
                  </a:cubicBezTo>
                  <a:lnTo>
                    <a:pt x="4534810" y="2593928"/>
                  </a:lnTo>
                  <a:cubicBezTo>
                    <a:pt x="4534810" y="2606592"/>
                    <a:pt x="4524543" y="2616859"/>
                    <a:pt x="4511878" y="2616859"/>
                  </a:cubicBezTo>
                  <a:lnTo>
                    <a:pt x="22932" y="2616859"/>
                  </a:lnTo>
                  <a:cubicBezTo>
                    <a:pt x="10267" y="2616859"/>
                    <a:pt x="0" y="2606592"/>
                    <a:pt x="0" y="2593928"/>
                  </a:cubicBezTo>
                  <a:lnTo>
                    <a:pt x="0" y="22932"/>
                  </a:lnTo>
                  <a:cubicBezTo>
                    <a:pt x="0" y="10267"/>
                    <a:pt x="10267" y="0"/>
                    <a:pt x="22932" y="0"/>
                  </a:cubicBezTo>
                  <a:close/>
                </a:path>
              </a:pathLst>
            </a:custGeom>
            <a:solidFill>
              <a:srgbClr val="000000">
                <a:alpha val="0"/>
              </a:srgbClr>
            </a:solidFill>
            <a:ln w="57150" cap="rnd">
              <a:solidFill>
                <a:srgbClr val="FFFFFF">
                  <a:alpha val="97647"/>
                </a:srgbClr>
              </a:solidFill>
              <a:prstDash val="solid"/>
              <a:round/>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0" y="0"/>
            <a:ext cx="18288000" cy="9935888"/>
            <a:chOff x="0" y="0"/>
            <a:chExt cx="4816593" cy="2616859"/>
          </a:xfrm>
        </p:grpSpPr>
        <p:sp>
          <p:nvSpPr>
            <p:cNvPr name="Freeform 6" id="6"/>
            <p:cNvSpPr/>
            <p:nvPr/>
          </p:nvSpPr>
          <p:spPr>
            <a:xfrm flipH="false" flipV="false" rot="0">
              <a:off x="0" y="0"/>
              <a:ext cx="4816592" cy="2616859"/>
            </a:xfrm>
            <a:custGeom>
              <a:avLst/>
              <a:gdLst/>
              <a:ahLst/>
              <a:cxnLst/>
              <a:rect r="r" b="b" t="t" l="l"/>
              <a:pathLst>
                <a:path h="2616859" w="4816592">
                  <a:moveTo>
                    <a:pt x="21590" y="0"/>
                  </a:moveTo>
                  <a:lnTo>
                    <a:pt x="4795002" y="0"/>
                  </a:lnTo>
                  <a:cubicBezTo>
                    <a:pt x="4800728" y="0"/>
                    <a:pt x="4806220" y="2275"/>
                    <a:pt x="4810269" y="6324"/>
                  </a:cubicBezTo>
                  <a:cubicBezTo>
                    <a:pt x="4814318" y="10372"/>
                    <a:pt x="4816592" y="15864"/>
                    <a:pt x="4816592" y="21590"/>
                  </a:cubicBezTo>
                  <a:lnTo>
                    <a:pt x="4816592" y="2595269"/>
                  </a:lnTo>
                  <a:cubicBezTo>
                    <a:pt x="4816592" y="2607193"/>
                    <a:pt x="4806926" y="2616859"/>
                    <a:pt x="4795002" y="2616859"/>
                  </a:cubicBezTo>
                  <a:lnTo>
                    <a:pt x="21590" y="2616859"/>
                  </a:lnTo>
                  <a:cubicBezTo>
                    <a:pt x="15864" y="2616859"/>
                    <a:pt x="10372" y="2614585"/>
                    <a:pt x="6324" y="2610536"/>
                  </a:cubicBezTo>
                  <a:cubicBezTo>
                    <a:pt x="2275" y="2606487"/>
                    <a:pt x="0" y="2600995"/>
                    <a:pt x="0" y="2595269"/>
                  </a:cubicBezTo>
                  <a:lnTo>
                    <a:pt x="0" y="21590"/>
                  </a:lnTo>
                  <a:cubicBezTo>
                    <a:pt x="0" y="9666"/>
                    <a:pt x="9666" y="0"/>
                    <a:pt x="21590" y="0"/>
                  </a:cubicBezTo>
                  <a:close/>
                </a:path>
              </a:pathLst>
            </a:custGeom>
            <a:solidFill>
              <a:srgbClr val="FFFFFF">
                <a:alpha val="24706"/>
              </a:srgbClr>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640"/>
                </a:lnSpc>
              </a:pPr>
            </a:p>
          </p:txBody>
        </p:sp>
      </p:grpSp>
      <p:sp>
        <p:nvSpPr>
          <p:cNvPr name="TextBox 8" id="8"/>
          <p:cNvSpPr txBox="true"/>
          <p:nvPr/>
        </p:nvSpPr>
        <p:spPr>
          <a:xfrm rot="0">
            <a:off x="5391216" y="1478938"/>
            <a:ext cx="6154749" cy="572262"/>
          </a:xfrm>
          <a:prstGeom prst="rect">
            <a:avLst/>
          </a:prstGeom>
        </p:spPr>
        <p:txBody>
          <a:bodyPr anchor="t" rtlCol="false" tIns="0" lIns="0" bIns="0" rIns="0">
            <a:spAutoFit/>
          </a:bodyPr>
          <a:lstStyle/>
          <a:p>
            <a:pPr marL="0" indent="0" lvl="0">
              <a:lnSpc>
                <a:spcPts val="4914"/>
              </a:lnSpc>
            </a:pPr>
          </a:p>
        </p:txBody>
      </p:sp>
      <p:grpSp>
        <p:nvGrpSpPr>
          <p:cNvPr name="Group 9" id="9"/>
          <p:cNvGrpSpPr/>
          <p:nvPr/>
        </p:nvGrpSpPr>
        <p:grpSpPr>
          <a:xfrm rot="0">
            <a:off x="-1456653" y="6791943"/>
            <a:ext cx="4970706" cy="4037610"/>
            <a:chOff x="0" y="0"/>
            <a:chExt cx="6627608" cy="5383479"/>
          </a:xfrm>
        </p:grpSpPr>
        <p:grpSp>
          <p:nvGrpSpPr>
            <p:cNvPr name="Group 10" id="10"/>
            <p:cNvGrpSpPr/>
            <p:nvPr/>
          </p:nvGrpSpPr>
          <p:grpSpPr>
            <a:xfrm rot="0">
              <a:off x="1655922" y="31150"/>
              <a:ext cx="4260061" cy="3689232"/>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12" id="12"/>
            <p:cNvGrpSpPr/>
            <p:nvPr/>
          </p:nvGrpSpPr>
          <p:grpSpPr>
            <a:xfrm rot="0">
              <a:off x="3972966" y="3084547"/>
              <a:ext cx="2654642" cy="2298932"/>
              <a:chOff x="0" y="0"/>
              <a:chExt cx="3619627" cy="3134614"/>
            </a:xfrm>
          </p:grpSpPr>
          <p:sp>
            <p:nvSpPr>
              <p:cNvPr name="Freeform 13" id="1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14" id="14"/>
            <p:cNvGrpSpPr/>
            <p:nvPr/>
          </p:nvGrpSpPr>
          <p:grpSpPr>
            <a:xfrm rot="0">
              <a:off x="0" y="0"/>
              <a:ext cx="2654642" cy="2298932"/>
              <a:chOff x="0" y="0"/>
              <a:chExt cx="3619627" cy="3134614"/>
            </a:xfrm>
          </p:grpSpPr>
          <p:sp>
            <p:nvSpPr>
              <p:cNvPr name="Freeform 15" id="1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grpSp>
        <p:nvGrpSpPr>
          <p:cNvPr name="Group 16" id="16"/>
          <p:cNvGrpSpPr/>
          <p:nvPr/>
        </p:nvGrpSpPr>
        <p:grpSpPr>
          <a:xfrm rot="0">
            <a:off x="638534" y="342475"/>
            <a:ext cx="16913847" cy="9046346"/>
            <a:chOff x="0" y="0"/>
            <a:chExt cx="22551797" cy="12061795"/>
          </a:xfrm>
        </p:grpSpPr>
        <p:sp>
          <p:nvSpPr>
            <p:cNvPr name="TextBox 17" id="17"/>
            <p:cNvSpPr txBox="true"/>
            <p:nvPr/>
          </p:nvSpPr>
          <p:spPr>
            <a:xfrm rot="0">
              <a:off x="0" y="0"/>
              <a:ext cx="6780772" cy="1175942"/>
            </a:xfrm>
            <a:prstGeom prst="rect">
              <a:avLst/>
            </a:prstGeom>
          </p:spPr>
          <p:txBody>
            <a:bodyPr anchor="t" rtlCol="false" tIns="0" lIns="0" bIns="0" rIns="0">
              <a:spAutoFit/>
            </a:bodyPr>
            <a:lstStyle/>
            <a:p>
              <a:pPr>
                <a:lnSpc>
                  <a:spcPts val="6991"/>
                </a:lnSpc>
              </a:pPr>
              <a:r>
                <a:rPr lang="en-US" sz="5826">
                  <a:solidFill>
                    <a:srgbClr val="024EAE"/>
                  </a:solidFill>
                  <a:latin typeface="Roboto"/>
                </a:rPr>
                <a:t>Data Analytics</a:t>
              </a:r>
            </a:p>
          </p:txBody>
        </p:sp>
        <p:sp>
          <p:nvSpPr>
            <p:cNvPr name="TextBox 18" id="18"/>
            <p:cNvSpPr txBox="true"/>
            <p:nvPr/>
          </p:nvSpPr>
          <p:spPr>
            <a:xfrm rot="0">
              <a:off x="12585388" y="3706027"/>
              <a:ext cx="9966408" cy="8355768"/>
            </a:xfrm>
            <a:prstGeom prst="rect">
              <a:avLst/>
            </a:prstGeom>
          </p:spPr>
          <p:txBody>
            <a:bodyPr anchor="t" rtlCol="false" tIns="0" lIns="0" bIns="0" rIns="0">
              <a:spAutoFit/>
            </a:bodyPr>
            <a:lstStyle/>
            <a:p>
              <a:pPr>
                <a:lnSpc>
                  <a:spcPts val="6164"/>
                </a:lnSpc>
              </a:pPr>
              <a:r>
                <a:rPr lang="en-US" sz="2789">
                  <a:solidFill>
                    <a:srgbClr val="FDFDFD"/>
                  </a:solidFill>
                  <a:latin typeface="Roboto"/>
                </a:rPr>
                <a:t>Creating a Word Cloud from SJSU-related prompts</a:t>
              </a:r>
            </a:p>
            <a:p>
              <a:pPr marL="451131" indent="-225566" lvl="1">
                <a:lnSpc>
                  <a:spcPts val="4617"/>
                </a:lnSpc>
                <a:buFont typeface="Arial"/>
                <a:buChar char="•"/>
              </a:pPr>
              <a:r>
                <a:rPr lang="en-US" sz="2089">
                  <a:solidFill>
                    <a:srgbClr val="FDFDFD"/>
                  </a:solidFill>
                  <a:latin typeface="Roboto"/>
                </a:rPr>
                <a:t>"Student" and "SJSU" imply high student engagement from San Jose State University.</a:t>
              </a:r>
            </a:p>
            <a:p>
              <a:pPr marL="451131" indent="-225566" lvl="1">
                <a:lnSpc>
                  <a:spcPts val="4617"/>
                </a:lnSpc>
                <a:buFont typeface="Arial"/>
                <a:buChar char="•"/>
              </a:pPr>
              <a:r>
                <a:rPr lang="en-US" sz="2089">
                  <a:solidFill>
                    <a:srgbClr val="FDFDFD"/>
                  </a:solidFill>
                  <a:latin typeface="Roboto"/>
                </a:rPr>
                <a:t>Frequent use of "Engineering" indicates a focus on engineering-related topics.</a:t>
              </a:r>
            </a:p>
            <a:p>
              <a:pPr marL="451131" indent="-225566" lvl="1">
                <a:lnSpc>
                  <a:spcPts val="4617"/>
                </a:lnSpc>
                <a:buFont typeface="Arial"/>
                <a:buChar char="•"/>
              </a:pPr>
              <a:r>
                <a:rPr lang="en-US" sz="2089">
                  <a:solidFill>
                    <a:srgbClr val="FDFDFD"/>
                  </a:solidFill>
                  <a:latin typeface="Roboto"/>
                </a:rPr>
                <a:t>"Type" requires context to understand its relevance.</a:t>
              </a:r>
            </a:p>
            <a:p>
              <a:pPr marL="451131" indent="-225566" lvl="1">
                <a:lnSpc>
                  <a:spcPts val="4617"/>
                </a:lnSpc>
                <a:buFont typeface="Arial"/>
                <a:buChar char="•"/>
              </a:pPr>
              <a:r>
                <a:rPr lang="en-US" sz="2089">
                  <a:solidFill>
                    <a:srgbClr val="FDFDFD"/>
                  </a:solidFill>
                  <a:latin typeface="Roboto"/>
                </a:rPr>
                <a:t>Mentions of "Time" suggest time-related queries, such as scheduling and deadlines.</a:t>
              </a:r>
            </a:p>
            <a:p>
              <a:pPr>
                <a:lnSpc>
                  <a:spcPts val="6164"/>
                </a:lnSpc>
              </a:pPr>
            </a:p>
          </p:txBody>
        </p:sp>
        <p:sp>
          <p:nvSpPr>
            <p:cNvPr name="TextBox 19" id="19"/>
            <p:cNvSpPr txBox="true"/>
            <p:nvPr/>
          </p:nvSpPr>
          <p:spPr>
            <a:xfrm rot="0">
              <a:off x="34128" y="1269118"/>
              <a:ext cx="17121398" cy="1985149"/>
            </a:xfrm>
            <a:prstGeom prst="rect">
              <a:avLst/>
            </a:prstGeom>
          </p:spPr>
          <p:txBody>
            <a:bodyPr anchor="t" rtlCol="false" tIns="0" lIns="0" bIns="0" rIns="0">
              <a:spAutoFit/>
            </a:bodyPr>
            <a:lstStyle/>
            <a:p>
              <a:pPr>
                <a:lnSpc>
                  <a:spcPts val="4025"/>
                </a:lnSpc>
              </a:pPr>
              <a:r>
                <a:rPr lang="en-US" sz="2875">
                  <a:solidFill>
                    <a:srgbClr val="000000"/>
                  </a:solidFill>
                  <a:latin typeface="Roboto"/>
                </a:rPr>
                <a:t>Process of examining and interpreting data to extract valuable insights and inform decision-making.</a:t>
              </a:r>
            </a:p>
            <a:p>
              <a:pPr>
                <a:lnSpc>
                  <a:spcPts val="4025"/>
                </a:lnSpc>
                <a:spcBef>
                  <a:spcPct val="0"/>
                </a:spcBef>
              </a:pPr>
            </a:p>
          </p:txBody>
        </p:sp>
      </p:grpSp>
      <p:sp>
        <p:nvSpPr>
          <p:cNvPr name="Freeform 20" id="20"/>
          <p:cNvSpPr/>
          <p:nvPr/>
        </p:nvSpPr>
        <p:spPr>
          <a:xfrm flipH="false" flipV="false" rot="0">
            <a:off x="638534" y="3354241"/>
            <a:ext cx="8787754" cy="4592194"/>
          </a:xfrm>
          <a:custGeom>
            <a:avLst/>
            <a:gdLst/>
            <a:ahLst/>
            <a:cxnLst/>
            <a:rect r="r" b="b" t="t" l="l"/>
            <a:pathLst>
              <a:path h="4592194" w="8787754">
                <a:moveTo>
                  <a:pt x="0" y="0"/>
                </a:moveTo>
                <a:lnTo>
                  <a:pt x="8787754" y="0"/>
                </a:lnTo>
                <a:lnTo>
                  <a:pt x="8787754" y="4592194"/>
                </a:lnTo>
                <a:lnTo>
                  <a:pt x="0" y="4592194"/>
                </a:lnTo>
                <a:lnTo>
                  <a:pt x="0" y="0"/>
                </a:lnTo>
                <a:close/>
              </a:path>
            </a:pathLst>
          </a:custGeom>
          <a:blipFill>
            <a:blip r:embed="rId2"/>
            <a:stretch>
              <a:fillRect l="0" t="-454" r="-1443" b="-1818"/>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81042" y="139487"/>
            <a:ext cx="17218105" cy="9935888"/>
            <a:chOff x="0" y="0"/>
            <a:chExt cx="4534810" cy="2616859"/>
          </a:xfrm>
        </p:grpSpPr>
        <p:sp>
          <p:nvSpPr>
            <p:cNvPr name="Freeform 3" id="3"/>
            <p:cNvSpPr/>
            <p:nvPr/>
          </p:nvSpPr>
          <p:spPr>
            <a:xfrm flipH="false" flipV="false" rot="0">
              <a:off x="0" y="0"/>
              <a:ext cx="4534810" cy="2616859"/>
            </a:xfrm>
            <a:custGeom>
              <a:avLst/>
              <a:gdLst/>
              <a:ahLst/>
              <a:cxnLst/>
              <a:rect r="r" b="b" t="t" l="l"/>
              <a:pathLst>
                <a:path h="2616859" w="4534810">
                  <a:moveTo>
                    <a:pt x="22932" y="0"/>
                  </a:moveTo>
                  <a:lnTo>
                    <a:pt x="4511878" y="0"/>
                  </a:lnTo>
                  <a:cubicBezTo>
                    <a:pt x="4517960" y="0"/>
                    <a:pt x="4523792" y="2416"/>
                    <a:pt x="4528093" y="6716"/>
                  </a:cubicBezTo>
                  <a:cubicBezTo>
                    <a:pt x="4532394" y="11017"/>
                    <a:pt x="4534810" y="16850"/>
                    <a:pt x="4534810" y="22932"/>
                  </a:cubicBezTo>
                  <a:lnTo>
                    <a:pt x="4534810" y="2593928"/>
                  </a:lnTo>
                  <a:cubicBezTo>
                    <a:pt x="4534810" y="2606592"/>
                    <a:pt x="4524543" y="2616859"/>
                    <a:pt x="4511878" y="2616859"/>
                  </a:cubicBezTo>
                  <a:lnTo>
                    <a:pt x="22932" y="2616859"/>
                  </a:lnTo>
                  <a:cubicBezTo>
                    <a:pt x="10267" y="2616859"/>
                    <a:pt x="0" y="2606592"/>
                    <a:pt x="0" y="2593928"/>
                  </a:cubicBezTo>
                  <a:lnTo>
                    <a:pt x="0" y="22932"/>
                  </a:lnTo>
                  <a:cubicBezTo>
                    <a:pt x="0" y="10267"/>
                    <a:pt x="10267" y="0"/>
                    <a:pt x="22932" y="0"/>
                  </a:cubicBezTo>
                  <a:close/>
                </a:path>
              </a:pathLst>
            </a:custGeom>
            <a:solidFill>
              <a:srgbClr val="000000">
                <a:alpha val="0"/>
              </a:srgbClr>
            </a:solidFill>
            <a:ln w="57150" cap="rnd">
              <a:solidFill>
                <a:srgbClr val="FFFFFF">
                  <a:alpha val="97647"/>
                </a:srgbClr>
              </a:solidFill>
              <a:prstDash val="solid"/>
              <a:round/>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481042" y="139487"/>
            <a:ext cx="17218105" cy="9935888"/>
            <a:chOff x="0" y="0"/>
            <a:chExt cx="4534810" cy="2616859"/>
          </a:xfrm>
        </p:grpSpPr>
        <p:sp>
          <p:nvSpPr>
            <p:cNvPr name="Freeform 6" id="6"/>
            <p:cNvSpPr/>
            <p:nvPr/>
          </p:nvSpPr>
          <p:spPr>
            <a:xfrm flipH="false" flipV="false" rot="0">
              <a:off x="0" y="0"/>
              <a:ext cx="4534810" cy="2616859"/>
            </a:xfrm>
            <a:custGeom>
              <a:avLst/>
              <a:gdLst/>
              <a:ahLst/>
              <a:cxnLst/>
              <a:rect r="r" b="b" t="t" l="l"/>
              <a:pathLst>
                <a:path h="2616859" w="4534810">
                  <a:moveTo>
                    <a:pt x="22932" y="0"/>
                  </a:moveTo>
                  <a:lnTo>
                    <a:pt x="4511878" y="0"/>
                  </a:lnTo>
                  <a:cubicBezTo>
                    <a:pt x="4517960" y="0"/>
                    <a:pt x="4523792" y="2416"/>
                    <a:pt x="4528093" y="6716"/>
                  </a:cubicBezTo>
                  <a:cubicBezTo>
                    <a:pt x="4532394" y="11017"/>
                    <a:pt x="4534810" y="16850"/>
                    <a:pt x="4534810" y="22932"/>
                  </a:cubicBezTo>
                  <a:lnTo>
                    <a:pt x="4534810" y="2593928"/>
                  </a:lnTo>
                  <a:cubicBezTo>
                    <a:pt x="4534810" y="2606592"/>
                    <a:pt x="4524543" y="2616859"/>
                    <a:pt x="4511878" y="2616859"/>
                  </a:cubicBezTo>
                  <a:lnTo>
                    <a:pt x="22932" y="2616859"/>
                  </a:lnTo>
                  <a:cubicBezTo>
                    <a:pt x="10267" y="2616859"/>
                    <a:pt x="0" y="2606592"/>
                    <a:pt x="0" y="2593928"/>
                  </a:cubicBezTo>
                  <a:lnTo>
                    <a:pt x="0" y="22932"/>
                  </a:lnTo>
                  <a:cubicBezTo>
                    <a:pt x="0" y="10267"/>
                    <a:pt x="10267" y="0"/>
                    <a:pt x="22932" y="0"/>
                  </a:cubicBezTo>
                  <a:close/>
                </a:path>
              </a:pathLst>
            </a:custGeom>
            <a:solidFill>
              <a:srgbClr val="FFFFFF">
                <a:alpha val="24706"/>
              </a:srgbClr>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640"/>
                </a:lnSpc>
              </a:pPr>
            </a:p>
          </p:txBody>
        </p:sp>
      </p:grpSp>
      <p:sp>
        <p:nvSpPr>
          <p:cNvPr name="TextBox 8" id="8"/>
          <p:cNvSpPr txBox="true"/>
          <p:nvPr/>
        </p:nvSpPr>
        <p:spPr>
          <a:xfrm rot="0">
            <a:off x="5391216" y="1478938"/>
            <a:ext cx="6154749" cy="572262"/>
          </a:xfrm>
          <a:prstGeom prst="rect">
            <a:avLst/>
          </a:prstGeom>
        </p:spPr>
        <p:txBody>
          <a:bodyPr anchor="t" rtlCol="false" tIns="0" lIns="0" bIns="0" rIns="0">
            <a:spAutoFit/>
          </a:bodyPr>
          <a:lstStyle/>
          <a:p>
            <a:pPr marL="0" indent="0" lvl="0">
              <a:lnSpc>
                <a:spcPts val="4914"/>
              </a:lnSpc>
            </a:pPr>
          </a:p>
        </p:txBody>
      </p:sp>
      <p:grpSp>
        <p:nvGrpSpPr>
          <p:cNvPr name="Group 9" id="9"/>
          <p:cNvGrpSpPr/>
          <p:nvPr/>
        </p:nvGrpSpPr>
        <p:grpSpPr>
          <a:xfrm rot="0">
            <a:off x="-1456653" y="6791943"/>
            <a:ext cx="4970706" cy="4037610"/>
            <a:chOff x="0" y="0"/>
            <a:chExt cx="6627608" cy="5383479"/>
          </a:xfrm>
        </p:grpSpPr>
        <p:grpSp>
          <p:nvGrpSpPr>
            <p:cNvPr name="Group 10" id="10"/>
            <p:cNvGrpSpPr/>
            <p:nvPr/>
          </p:nvGrpSpPr>
          <p:grpSpPr>
            <a:xfrm rot="0">
              <a:off x="1655922" y="31150"/>
              <a:ext cx="4260061" cy="3689232"/>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12" id="12"/>
            <p:cNvGrpSpPr/>
            <p:nvPr/>
          </p:nvGrpSpPr>
          <p:grpSpPr>
            <a:xfrm rot="0">
              <a:off x="3972966" y="3084547"/>
              <a:ext cx="2654642" cy="2298932"/>
              <a:chOff x="0" y="0"/>
              <a:chExt cx="3619627" cy="3134614"/>
            </a:xfrm>
          </p:grpSpPr>
          <p:sp>
            <p:nvSpPr>
              <p:cNvPr name="Freeform 13" id="1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14" id="14"/>
            <p:cNvGrpSpPr/>
            <p:nvPr/>
          </p:nvGrpSpPr>
          <p:grpSpPr>
            <a:xfrm rot="0">
              <a:off x="0" y="0"/>
              <a:ext cx="2654642" cy="2298932"/>
              <a:chOff x="0" y="0"/>
              <a:chExt cx="3619627" cy="3134614"/>
            </a:xfrm>
          </p:grpSpPr>
          <p:sp>
            <p:nvSpPr>
              <p:cNvPr name="Freeform 15" id="1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grpSp>
        <p:nvGrpSpPr>
          <p:cNvPr name="Group 16" id="16"/>
          <p:cNvGrpSpPr/>
          <p:nvPr/>
        </p:nvGrpSpPr>
        <p:grpSpPr>
          <a:xfrm rot="0">
            <a:off x="1028700" y="587818"/>
            <a:ext cx="15542268" cy="9039225"/>
            <a:chOff x="0" y="0"/>
            <a:chExt cx="20723024" cy="12052300"/>
          </a:xfrm>
        </p:grpSpPr>
        <p:sp>
          <p:nvSpPr>
            <p:cNvPr name="TextBox 17" id="17"/>
            <p:cNvSpPr txBox="true"/>
            <p:nvPr/>
          </p:nvSpPr>
          <p:spPr>
            <a:xfrm rot="0">
              <a:off x="0" y="-19050"/>
              <a:ext cx="6230905" cy="1149350"/>
            </a:xfrm>
            <a:prstGeom prst="rect">
              <a:avLst/>
            </a:prstGeom>
          </p:spPr>
          <p:txBody>
            <a:bodyPr anchor="t" rtlCol="false" tIns="0" lIns="0" bIns="0" rIns="0">
              <a:spAutoFit/>
            </a:bodyPr>
            <a:lstStyle/>
            <a:p>
              <a:pPr>
                <a:lnSpc>
                  <a:spcPts val="6719"/>
                </a:lnSpc>
              </a:pPr>
              <a:r>
                <a:rPr lang="en-US" sz="5599">
                  <a:solidFill>
                    <a:srgbClr val="024EAE"/>
                  </a:solidFill>
                  <a:latin typeface="Roboto"/>
                </a:rPr>
                <a:t>Data Analytics</a:t>
              </a:r>
            </a:p>
          </p:txBody>
        </p:sp>
        <p:sp>
          <p:nvSpPr>
            <p:cNvPr name="Freeform 18" id="18"/>
            <p:cNvSpPr/>
            <p:nvPr/>
          </p:nvSpPr>
          <p:spPr>
            <a:xfrm flipH="false" flipV="false" rot="0">
              <a:off x="31360" y="2181975"/>
              <a:ext cx="10918550" cy="9870325"/>
            </a:xfrm>
            <a:custGeom>
              <a:avLst/>
              <a:gdLst/>
              <a:ahLst/>
              <a:cxnLst/>
              <a:rect r="r" b="b" t="t" l="l"/>
              <a:pathLst>
                <a:path h="9870325" w="10918550">
                  <a:moveTo>
                    <a:pt x="0" y="0"/>
                  </a:moveTo>
                  <a:lnTo>
                    <a:pt x="10918551" y="0"/>
                  </a:lnTo>
                  <a:lnTo>
                    <a:pt x="10918551" y="9870325"/>
                  </a:lnTo>
                  <a:lnTo>
                    <a:pt x="0" y="9870325"/>
                  </a:lnTo>
                  <a:lnTo>
                    <a:pt x="0" y="0"/>
                  </a:lnTo>
                  <a:close/>
                </a:path>
              </a:pathLst>
            </a:custGeom>
            <a:blipFill>
              <a:blip r:embed="rId3"/>
              <a:stretch>
                <a:fillRect l="0" t="-14132" r="-541" b="-14132"/>
              </a:stretch>
            </a:blipFill>
            <a:ln w="38100" cap="sq">
              <a:solidFill>
                <a:srgbClr val="024EAE"/>
              </a:solidFill>
              <a:prstDash val="solid"/>
              <a:miter/>
            </a:ln>
          </p:spPr>
        </p:sp>
        <p:sp>
          <p:nvSpPr>
            <p:cNvPr name="TextBox 19" id="19"/>
            <p:cNvSpPr txBox="true"/>
            <p:nvPr/>
          </p:nvSpPr>
          <p:spPr>
            <a:xfrm rot="0">
              <a:off x="11564813" y="2905223"/>
              <a:ext cx="9158212" cy="8138080"/>
            </a:xfrm>
            <a:prstGeom prst="rect">
              <a:avLst/>
            </a:prstGeom>
          </p:spPr>
          <p:txBody>
            <a:bodyPr anchor="t" rtlCol="false" tIns="0" lIns="0" bIns="0" rIns="0">
              <a:spAutoFit/>
            </a:bodyPr>
            <a:lstStyle/>
            <a:p>
              <a:pPr>
                <a:lnSpc>
                  <a:spcPts val="6187"/>
                </a:lnSpc>
              </a:pPr>
              <a:r>
                <a:rPr lang="en-US" sz="2799">
                  <a:solidFill>
                    <a:srgbClr val="000000"/>
                  </a:solidFill>
                  <a:latin typeface="Roboto"/>
                </a:rPr>
                <a:t> </a:t>
              </a:r>
              <a:r>
                <a:rPr lang="en-US" sz="2799">
                  <a:solidFill>
                    <a:srgbClr val="FFFFFF"/>
                  </a:solidFill>
                  <a:latin typeface="Roboto"/>
                </a:rPr>
                <a:t>Distribution of Prompts in Text Files:</a:t>
              </a:r>
            </a:p>
            <a:p>
              <a:pPr marL="604515" indent="-302257" lvl="1">
                <a:lnSpc>
                  <a:spcPts val="6187"/>
                </a:lnSpc>
                <a:buFont typeface="Arial"/>
                <a:buChar char="•"/>
              </a:pPr>
              <a:r>
                <a:rPr lang="en-US" sz="2799">
                  <a:solidFill>
                    <a:srgbClr val="FFFFFF"/>
                  </a:solidFill>
                  <a:latin typeface="Roboto"/>
                </a:rPr>
                <a:t>Uneven distribution may lead to overfitting on files with more prompts and underfitting on files with fewer prompts.</a:t>
              </a:r>
            </a:p>
            <a:p>
              <a:pPr marL="604515" indent="-302257" lvl="1">
                <a:lnSpc>
                  <a:spcPts val="6187"/>
                </a:lnSpc>
                <a:buFont typeface="Arial"/>
                <a:buChar char="•"/>
              </a:pPr>
              <a:r>
                <a:rPr lang="en-US" sz="2799">
                  <a:solidFill>
                    <a:srgbClr val="FFFFFF"/>
                  </a:solidFill>
                  <a:latin typeface="Roboto"/>
                </a:rPr>
                <a:t>Stratified sampling can be applied to ensure representative samples from each file during cross-validation.</a:t>
              </a:r>
            </a:p>
          </p:txBody>
        </p:sp>
        <p:sp>
          <p:nvSpPr>
            <p:cNvPr name="TextBox 20" id="20"/>
            <p:cNvSpPr txBox="true"/>
            <p:nvPr/>
          </p:nvSpPr>
          <p:spPr>
            <a:xfrm rot="0">
              <a:off x="31360" y="1217272"/>
              <a:ext cx="15732988" cy="1264815"/>
            </a:xfrm>
            <a:prstGeom prst="rect">
              <a:avLst/>
            </a:prstGeom>
          </p:spPr>
          <p:txBody>
            <a:bodyPr anchor="t" rtlCol="false" tIns="0" lIns="0" bIns="0" rIns="0">
              <a:spAutoFit/>
            </a:bodyPr>
            <a:lstStyle/>
            <a:p>
              <a:pPr>
                <a:lnSpc>
                  <a:spcPts val="3869"/>
                </a:lnSpc>
              </a:pPr>
              <a:r>
                <a:rPr lang="en-US" sz="2763">
                  <a:solidFill>
                    <a:srgbClr val="000000"/>
                  </a:solidFill>
                  <a:latin typeface="Roboto"/>
                </a:rPr>
                <a:t>Statistical analysis helps find patterns, correlations, and trends in the data.</a:t>
              </a:r>
            </a:p>
            <a:p>
              <a:pPr>
                <a:lnSpc>
                  <a:spcPts val="3869"/>
                </a:lnSpc>
                <a:spcBef>
                  <a:spcPct val="0"/>
                </a:spcBef>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1467377"/>
            <a:ext cx="8250914" cy="8607997"/>
            <a:chOff x="0" y="0"/>
            <a:chExt cx="2173080" cy="2267127"/>
          </a:xfrm>
        </p:grpSpPr>
        <p:sp>
          <p:nvSpPr>
            <p:cNvPr name="Freeform 3" id="3"/>
            <p:cNvSpPr/>
            <p:nvPr/>
          </p:nvSpPr>
          <p:spPr>
            <a:xfrm flipH="false" flipV="false" rot="0">
              <a:off x="0" y="0"/>
              <a:ext cx="2173080" cy="2267127"/>
            </a:xfrm>
            <a:custGeom>
              <a:avLst/>
              <a:gdLst/>
              <a:ahLst/>
              <a:cxnLst/>
              <a:rect r="r" b="b" t="t" l="l"/>
              <a:pathLst>
                <a:path h="2267127" w="2173080">
                  <a:moveTo>
                    <a:pt x="47854" y="0"/>
                  </a:moveTo>
                  <a:lnTo>
                    <a:pt x="2125226" y="0"/>
                  </a:lnTo>
                  <a:cubicBezTo>
                    <a:pt x="2137918" y="0"/>
                    <a:pt x="2150090" y="5042"/>
                    <a:pt x="2159064" y="14016"/>
                  </a:cubicBezTo>
                  <a:cubicBezTo>
                    <a:pt x="2168038" y="22990"/>
                    <a:pt x="2173080" y="35162"/>
                    <a:pt x="2173080" y="47854"/>
                  </a:cubicBezTo>
                  <a:lnTo>
                    <a:pt x="2173080" y="2219273"/>
                  </a:lnTo>
                  <a:cubicBezTo>
                    <a:pt x="2173080" y="2245702"/>
                    <a:pt x="2151655" y="2267127"/>
                    <a:pt x="2125226" y="2267127"/>
                  </a:cubicBezTo>
                  <a:lnTo>
                    <a:pt x="47854" y="2267127"/>
                  </a:lnTo>
                  <a:cubicBezTo>
                    <a:pt x="35162" y="2267127"/>
                    <a:pt x="22990" y="2262085"/>
                    <a:pt x="14016" y="2253111"/>
                  </a:cubicBezTo>
                  <a:cubicBezTo>
                    <a:pt x="5042" y="2244136"/>
                    <a:pt x="0" y="2231965"/>
                    <a:pt x="0" y="2219273"/>
                  </a:cubicBezTo>
                  <a:lnTo>
                    <a:pt x="0" y="47854"/>
                  </a:lnTo>
                  <a:cubicBezTo>
                    <a:pt x="0" y="35162"/>
                    <a:pt x="5042" y="22990"/>
                    <a:pt x="14016" y="14016"/>
                  </a:cubicBezTo>
                  <a:cubicBezTo>
                    <a:pt x="22990" y="5042"/>
                    <a:pt x="35162" y="0"/>
                    <a:pt x="47854" y="0"/>
                  </a:cubicBezTo>
                  <a:close/>
                </a:path>
              </a:pathLst>
            </a:custGeom>
            <a:solidFill>
              <a:srgbClr val="000000">
                <a:alpha val="0"/>
              </a:srgbClr>
            </a:solidFill>
            <a:ln w="57150" cap="rnd">
              <a:solidFill>
                <a:srgbClr val="FFFFFF">
                  <a:alpha val="97647"/>
                </a:srgbClr>
              </a:solidFill>
              <a:prstDash val="solid"/>
              <a:round/>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028700" y="1467377"/>
            <a:ext cx="8250914" cy="8607997"/>
            <a:chOff x="0" y="0"/>
            <a:chExt cx="2173080" cy="2267127"/>
          </a:xfrm>
        </p:grpSpPr>
        <p:sp>
          <p:nvSpPr>
            <p:cNvPr name="Freeform 6" id="6"/>
            <p:cNvSpPr/>
            <p:nvPr/>
          </p:nvSpPr>
          <p:spPr>
            <a:xfrm flipH="false" flipV="false" rot="0">
              <a:off x="0" y="0"/>
              <a:ext cx="2173080" cy="2267127"/>
            </a:xfrm>
            <a:custGeom>
              <a:avLst/>
              <a:gdLst/>
              <a:ahLst/>
              <a:cxnLst/>
              <a:rect r="r" b="b" t="t" l="l"/>
              <a:pathLst>
                <a:path h="2267127" w="2173080">
                  <a:moveTo>
                    <a:pt x="47854" y="0"/>
                  </a:moveTo>
                  <a:lnTo>
                    <a:pt x="2125226" y="0"/>
                  </a:lnTo>
                  <a:cubicBezTo>
                    <a:pt x="2137918" y="0"/>
                    <a:pt x="2150090" y="5042"/>
                    <a:pt x="2159064" y="14016"/>
                  </a:cubicBezTo>
                  <a:cubicBezTo>
                    <a:pt x="2168038" y="22990"/>
                    <a:pt x="2173080" y="35162"/>
                    <a:pt x="2173080" y="47854"/>
                  </a:cubicBezTo>
                  <a:lnTo>
                    <a:pt x="2173080" y="2219273"/>
                  </a:lnTo>
                  <a:cubicBezTo>
                    <a:pt x="2173080" y="2245702"/>
                    <a:pt x="2151655" y="2267127"/>
                    <a:pt x="2125226" y="2267127"/>
                  </a:cubicBezTo>
                  <a:lnTo>
                    <a:pt x="47854" y="2267127"/>
                  </a:lnTo>
                  <a:cubicBezTo>
                    <a:pt x="35162" y="2267127"/>
                    <a:pt x="22990" y="2262085"/>
                    <a:pt x="14016" y="2253111"/>
                  </a:cubicBezTo>
                  <a:cubicBezTo>
                    <a:pt x="5042" y="2244136"/>
                    <a:pt x="0" y="2231965"/>
                    <a:pt x="0" y="2219273"/>
                  </a:cubicBezTo>
                  <a:lnTo>
                    <a:pt x="0" y="47854"/>
                  </a:lnTo>
                  <a:cubicBezTo>
                    <a:pt x="0" y="35162"/>
                    <a:pt x="5042" y="22990"/>
                    <a:pt x="14016" y="14016"/>
                  </a:cubicBezTo>
                  <a:cubicBezTo>
                    <a:pt x="22990" y="5042"/>
                    <a:pt x="35162" y="0"/>
                    <a:pt x="47854" y="0"/>
                  </a:cubicBezTo>
                  <a:close/>
                </a:path>
              </a:pathLst>
            </a:custGeom>
            <a:solidFill>
              <a:srgbClr val="FFFFFF">
                <a:alpha val="24706"/>
              </a:srgbClr>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640"/>
                </a:lnSpc>
              </a:pPr>
            </a:p>
          </p:txBody>
        </p:sp>
      </p:grpSp>
      <p:sp>
        <p:nvSpPr>
          <p:cNvPr name="TextBox 8" id="8"/>
          <p:cNvSpPr txBox="true"/>
          <p:nvPr/>
        </p:nvSpPr>
        <p:spPr>
          <a:xfrm rot="0">
            <a:off x="5391216" y="1478938"/>
            <a:ext cx="6154749" cy="572262"/>
          </a:xfrm>
          <a:prstGeom prst="rect">
            <a:avLst/>
          </a:prstGeom>
        </p:spPr>
        <p:txBody>
          <a:bodyPr anchor="t" rtlCol="false" tIns="0" lIns="0" bIns="0" rIns="0">
            <a:spAutoFit/>
          </a:bodyPr>
          <a:lstStyle/>
          <a:p>
            <a:pPr marL="0" indent="0" lvl="0">
              <a:lnSpc>
                <a:spcPts val="4914"/>
              </a:lnSpc>
            </a:pPr>
          </a:p>
        </p:txBody>
      </p:sp>
      <p:grpSp>
        <p:nvGrpSpPr>
          <p:cNvPr name="Group 9" id="9"/>
          <p:cNvGrpSpPr/>
          <p:nvPr/>
        </p:nvGrpSpPr>
        <p:grpSpPr>
          <a:xfrm rot="0">
            <a:off x="-1456653" y="6791943"/>
            <a:ext cx="4970706" cy="4037610"/>
            <a:chOff x="0" y="0"/>
            <a:chExt cx="6627608" cy="5383479"/>
          </a:xfrm>
        </p:grpSpPr>
        <p:grpSp>
          <p:nvGrpSpPr>
            <p:cNvPr name="Group 10" id="10"/>
            <p:cNvGrpSpPr/>
            <p:nvPr/>
          </p:nvGrpSpPr>
          <p:grpSpPr>
            <a:xfrm rot="0">
              <a:off x="1655922" y="31150"/>
              <a:ext cx="4260061" cy="3689232"/>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12" id="12"/>
            <p:cNvGrpSpPr/>
            <p:nvPr/>
          </p:nvGrpSpPr>
          <p:grpSpPr>
            <a:xfrm rot="0">
              <a:off x="3972966" y="3084547"/>
              <a:ext cx="2654642" cy="2298932"/>
              <a:chOff x="0" y="0"/>
              <a:chExt cx="3619627" cy="3134614"/>
            </a:xfrm>
          </p:grpSpPr>
          <p:sp>
            <p:nvSpPr>
              <p:cNvPr name="Freeform 13" id="1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14" id="14"/>
            <p:cNvGrpSpPr/>
            <p:nvPr/>
          </p:nvGrpSpPr>
          <p:grpSpPr>
            <a:xfrm rot="0">
              <a:off x="0" y="0"/>
              <a:ext cx="2654642" cy="2298932"/>
              <a:chOff x="0" y="0"/>
              <a:chExt cx="3619627" cy="3134614"/>
            </a:xfrm>
          </p:grpSpPr>
          <p:sp>
            <p:nvSpPr>
              <p:cNvPr name="Freeform 15" id="1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sp>
        <p:nvSpPr>
          <p:cNvPr name="TextBox 16" id="16"/>
          <p:cNvSpPr txBox="true"/>
          <p:nvPr/>
        </p:nvSpPr>
        <p:spPr>
          <a:xfrm rot="0">
            <a:off x="9702310" y="2695298"/>
            <a:ext cx="6868659" cy="707647"/>
          </a:xfrm>
          <a:prstGeom prst="rect">
            <a:avLst/>
          </a:prstGeom>
        </p:spPr>
        <p:txBody>
          <a:bodyPr anchor="t" rtlCol="false" tIns="0" lIns="0" bIns="0" rIns="0">
            <a:spAutoFit/>
          </a:bodyPr>
          <a:lstStyle/>
          <a:p>
            <a:pPr>
              <a:lnSpc>
                <a:spcPts val="6187"/>
              </a:lnSpc>
            </a:pPr>
          </a:p>
        </p:txBody>
      </p:sp>
      <p:sp>
        <p:nvSpPr>
          <p:cNvPr name="Freeform 17" id="17"/>
          <p:cNvSpPr/>
          <p:nvPr/>
        </p:nvSpPr>
        <p:spPr>
          <a:xfrm flipH="false" flipV="false" rot="0">
            <a:off x="10537300" y="619652"/>
            <a:ext cx="6033668" cy="4158956"/>
          </a:xfrm>
          <a:custGeom>
            <a:avLst/>
            <a:gdLst/>
            <a:ahLst/>
            <a:cxnLst/>
            <a:rect r="r" b="b" t="t" l="l"/>
            <a:pathLst>
              <a:path h="4158956" w="6033668">
                <a:moveTo>
                  <a:pt x="0" y="0"/>
                </a:moveTo>
                <a:lnTo>
                  <a:pt x="6033668" y="0"/>
                </a:lnTo>
                <a:lnTo>
                  <a:pt x="6033668" y="4158957"/>
                </a:lnTo>
                <a:lnTo>
                  <a:pt x="0" y="4158957"/>
                </a:lnTo>
                <a:lnTo>
                  <a:pt x="0" y="0"/>
                </a:lnTo>
                <a:close/>
              </a:path>
            </a:pathLst>
          </a:custGeom>
          <a:blipFill>
            <a:blip r:embed="rId3"/>
            <a:stretch>
              <a:fillRect l="0" t="-731" r="0" b="-731"/>
            </a:stretch>
          </a:blipFill>
          <a:ln w="38100" cap="sq">
            <a:solidFill>
              <a:srgbClr val="FFFFFF"/>
            </a:solidFill>
            <a:prstDash val="solid"/>
            <a:miter/>
          </a:ln>
        </p:spPr>
      </p:sp>
      <p:sp>
        <p:nvSpPr>
          <p:cNvPr name="Freeform 18" id="18"/>
          <p:cNvSpPr/>
          <p:nvPr/>
        </p:nvSpPr>
        <p:spPr>
          <a:xfrm flipH="false" flipV="false" rot="0">
            <a:off x="10797457" y="5107430"/>
            <a:ext cx="5513355" cy="4594361"/>
          </a:xfrm>
          <a:custGeom>
            <a:avLst/>
            <a:gdLst/>
            <a:ahLst/>
            <a:cxnLst/>
            <a:rect r="r" b="b" t="t" l="l"/>
            <a:pathLst>
              <a:path h="4594361" w="5513355">
                <a:moveTo>
                  <a:pt x="0" y="0"/>
                </a:moveTo>
                <a:lnTo>
                  <a:pt x="5513355" y="0"/>
                </a:lnTo>
                <a:lnTo>
                  <a:pt x="5513355" y="4594361"/>
                </a:lnTo>
                <a:lnTo>
                  <a:pt x="0" y="4594361"/>
                </a:lnTo>
                <a:lnTo>
                  <a:pt x="0" y="0"/>
                </a:lnTo>
                <a:close/>
              </a:path>
            </a:pathLst>
          </a:custGeom>
          <a:blipFill>
            <a:blip r:embed="rId4"/>
            <a:stretch>
              <a:fillRect l="0" t="-1246" r="-1807" b="-1246"/>
            </a:stretch>
          </a:blipFill>
        </p:spPr>
      </p:sp>
      <p:sp>
        <p:nvSpPr>
          <p:cNvPr name="TextBox 19" id="19"/>
          <p:cNvSpPr txBox="true"/>
          <p:nvPr/>
        </p:nvSpPr>
        <p:spPr>
          <a:xfrm rot="0">
            <a:off x="1253962" y="376427"/>
            <a:ext cx="6685189" cy="866775"/>
          </a:xfrm>
          <a:prstGeom prst="rect">
            <a:avLst/>
          </a:prstGeom>
        </p:spPr>
        <p:txBody>
          <a:bodyPr anchor="t" rtlCol="false" tIns="0" lIns="0" bIns="0" rIns="0">
            <a:spAutoFit/>
          </a:bodyPr>
          <a:lstStyle/>
          <a:p>
            <a:pPr>
              <a:lnSpc>
                <a:spcPts val="6719"/>
              </a:lnSpc>
            </a:pPr>
            <a:r>
              <a:rPr lang="en-US" sz="5599">
                <a:solidFill>
                  <a:srgbClr val="FFFFFF"/>
                </a:solidFill>
                <a:latin typeface="Roboto"/>
              </a:rPr>
              <a:t>Data Preparation</a:t>
            </a:r>
          </a:p>
        </p:txBody>
      </p:sp>
      <p:sp>
        <p:nvSpPr>
          <p:cNvPr name="TextBox 20" id="20"/>
          <p:cNvSpPr txBox="true"/>
          <p:nvPr/>
        </p:nvSpPr>
        <p:spPr>
          <a:xfrm rot="0">
            <a:off x="1253962" y="1703096"/>
            <a:ext cx="7815475" cy="8372278"/>
          </a:xfrm>
          <a:prstGeom prst="rect">
            <a:avLst/>
          </a:prstGeom>
        </p:spPr>
        <p:txBody>
          <a:bodyPr anchor="t" rtlCol="false" tIns="0" lIns="0" bIns="0" rIns="0">
            <a:spAutoFit/>
          </a:bodyPr>
          <a:lstStyle/>
          <a:p>
            <a:pPr>
              <a:lnSpc>
                <a:spcPts val="3919"/>
              </a:lnSpc>
            </a:pPr>
            <a:r>
              <a:rPr lang="en-US" sz="2799">
                <a:solidFill>
                  <a:srgbClr val="000000"/>
                </a:solidFill>
                <a:latin typeface="Roboto"/>
              </a:rPr>
              <a:t> </a:t>
            </a:r>
            <a:r>
              <a:rPr lang="en-US" sz="2799">
                <a:solidFill>
                  <a:srgbClr val="000000"/>
                </a:solidFill>
                <a:latin typeface="Roboto Bold"/>
              </a:rPr>
              <a:t> </a:t>
            </a:r>
            <a:r>
              <a:rPr lang="en-US" sz="2799">
                <a:solidFill>
                  <a:srgbClr val="000000"/>
                </a:solidFill>
                <a:latin typeface="Roboto Bold"/>
              </a:rPr>
              <a:t>Training, Validation, and Test Datasets:</a:t>
            </a:r>
          </a:p>
          <a:p>
            <a:pPr marL="604519" indent="-302260" lvl="1">
              <a:lnSpc>
                <a:spcPts val="3919"/>
              </a:lnSpc>
              <a:buFont typeface="Arial"/>
              <a:buChar char="•"/>
            </a:pPr>
            <a:r>
              <a:rPr lang="en-US" sz="2799">
                <a:solidFill>
                  <a:srgbClr val="000000"/>
                </a:solidFill>
                <a:latin typeface="Roboto"/>
              </a:rPr>
              <a:t>Stratified k-fold sampling is considered to split the data into training, validation, and test datasets.</a:t>
            </a:r>
          </a:p>
          <a:p>
            <a:pPr marL="604519" indent="-302260" lvl="1">
              <a:lnSpc>
                <a:spcPts val="3919"/>
              </a:lnSpc>
              <a:buFont typeface="Arial"/>
              <a:buChar char="•"/>
            </a:pPr>
            <a:r>
              <a:rPr lang="en-US" sz="2799">
                <a:solidFill>
                  <a:srgbClr val="000000"/>
                </a:solidFill>
                <a:latin typeface="Roboto"/>
              </a:rPr>
              <a:t>Stratified sampling ensures each fold has a representative sample of the SJSU department prompts.</a:t>
            </a:r>
          </a:p>
          <a:p>
            <a:pPr>
              <a:lnSpc>
                <a:spcPts val="3919"/>
              </a:lnSpc>
            </a:pPr>
          </a:p>
          <a:p>
            <a:pPr>
              <a:lnSpc>
                <a:spcPts val="3919"/>
              </a:lnSpc>
            </a:pPr>
            <a:r>
              <a:rPr lang="en-US" sz="2799">
                <a:solidFill>
                  <a:srgbClr val="000000"/>
                </a:solidFill>
                <a:latin typeface="Roboto"/>
              </a:rPr>
              <a:t>   </a:t>
            </a:r>
            <a:r>
              <a:rPr lang="en-US" sz="2799">
                <a:solidFill>
                  <a:srgbClr val="000000"/>
                </a:solidFill>
                <a:latin typeface="Roboto Bold"/>
              </a:rPr>
              <a:t>Benefits of Stratified K-fold sampling:</a:t>
            </a:r>
          </a:p>
          <a:p>
            <a:pPr marL="604519" indent="-302260" lvl="1">
              <a:lnSpc>
                <a:spcPts val="3919"/>
              </a:lnSpc>
              <a:buFont typeface="Arial"/>
              <a:buChar char="•"/>
            </a:pPr>
            <a:r>
              <a:rPr lang="en-US" sz="2799">
                <a:solidFill>
                  <a:srgbClr val="000000"/>
                </a:solidFill>
                <a:latin typeface="Roboto"/>
              </a:rPr>
              <a:t>E</a:t>
            </a:r>
            <a:r>
              <a:rPr lang="en-US" sz="2799">
                <a:solidFill>
                  <a:srgbClr val="000000"/>
                </a:solidFill>
                <a:latin typeface="Roboto"/>
              </a:rPr>
              <a:t>ach fold has a representative sample from each dept.</a:t>
            </a:r>
          </a:p>
          <a:p>
            <a:pPr marL="604519" indent="-302260" lvl="1">
              <a:lnSpc>
                <a:spcPts val="3919"/>
              </a:lnSpc>
              <a:buFont typeface="Arial"/>
              <a:buChar char="•"/>
            </a:pPr>
            <a:r>
              <a:rPr lang="en-US" sz="2799">
                <a:solidFill>
                  <a:srgbClr val="000000"/>
                </a:solidFill>
                <a:latin typeface="Roboto"/>
              </a:rPr>
              <a:t>Provides a more accurate estimate of the model's performance by repeating the k-fold cross-validation procedure.</a:t>
            </a:r>
          </a:p>
          <a:p>
            <a:pPr marL="604519" indent="-302260" lvl="1">
              <a:lnSpc>
                <a:spcPts val="3919"/>
              </a:lnSpc>
              <a:buFont typeface="Arial"/>
              <a:buChar char="•"/>
            </a:pPr>
            <a:r>
              <a:rPr lang="en-US" sz="2799">
                <a:solidFill>
                  <a:srgbClr val="000000"/>
                </a:solidFill>
                <a:latin typeface="Roboto"/>
              </a:rPr>
              <a:t>Helps avoid overfitting and improves the model's generalizability </a:t>
            </a:r>
          </a:p>
          <a:p>
            <a:pPr>
              <a:lnSpc>
                <a:spcPts val="3451"/>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1467377"/>
            <a:ext cx="8250914" cy="8607997"/>
            <a:chOff x="0" y="0"/>
            <a:chExt cx="2173080" cy="2267127"/>
          </a:xfrm>
        </p:grpSpPr>
        <p:sp>
          <p:nvSpPr>
            <p:cNvPr name="Freeform 3" id="3"/>
            <p:cNvSpPr/>
            <p:nvPr/>
          </p:nvSpPr>
          <p:spPr>
            <a:xfrm flipH="false" flipV="false" rot="0">
              <a:off x="0" y="0"/>
              <a:ext cx="2173080" cy="2267127"/>
            </a:xfrm>
            <a:custGeom>
              <a:avLst/>
              <a:gdLst/>
              <a:ahLst/>
              <a:cxnLst/>
              <a:rect r="r" b="b" t="t" l="l"/>
              <a:pathLst>
                <a:path h="2267127" w="2173080">
                  <a:moveTo>
                    <a:pt x="47854" y="0"/>
                  </a:moveTo>
                  <a:lnTo>
                    <a:pt x="2125226" y="0"/>
                  </a:lnTo>
                  <a:cubicBezTo>
                    <a:pt x="2137918" y="0"/>
                    <a:pt x="2150090" y="5042"/>
                    <a:pt x="2159064" y="14016"/>
                  </a:cubicBezTo>
                  <a:cubicBezTo>
                    <a:pt x="2168038" y="22990"/>
                    <a:pt x="2173080" y="35162"/>
                    <a:pt x="2173080" y="47854"/>
                  </a:cubicBezTo>
                  <a:lnTo>
                    <a:pt x="2173080" y="2219273"/>
                  </a:lnTo>
                  <a:cubicBezTo>
                    <a:pt x="2173080" y="2245702"/>
                    <a:pt x="2151655" y="2267127"/>
                    <a:pt x="2125226" y="2267127"/>
                  </a:cubicBezTo>
                  <a:lnTo>
                    <a:pt x="47854" y="2267127"/>
                  </a:lnTo>
                  <a:cubicBezTo>
                    <a:pt x="35162" y="2267127"/>
                    <a:pt x="22990" y="2262085"/>
                    <a:pt x="14016" y="2253111"/>
                  </a:cubicBezTo>
                  <a:cubicBezTo>
                    <a:pt x="5042" y="2244136"/>
                    <a:pt x="0" y="2231965"/>
                    <a:pt x="0" y="2219273"/>
                  </a:cubicBezTo>
                  <a:lnTo>
                    <a:pt x="0" y="47854"/>
                  </a:lnTo>
                  <a:cubicBezTo>
                    <a:pt x="0" y="35162"/>
                    <a:pt x="5042" y="22990"/>
                    <a:pt x="14016" y="14016"/>
                  </a:cubicBezTo>
                  <a:cubicBezTo>
                    <a:pt x="22990" y="5042"/>
                    <a:pt x="35162" y="0"/>
                    <a:pt x="47854" y="0"/>
                  </a:cubicBezTo>
                  <a:close/>
                </a:path>
              </a:pathLst>
            </a:custGeom>
            <a:solidFill>
              <a:srgbClr val="000000">
                <a:alpha val="0"/>
              </a:srgbClr>
            </a:solidFill>
            <a:ln w="57150" cap="rnd">
              <a:solidFill>
                <a:srgbClr val="FFFFFF">
                  <a:alpha val="97647"/>
                </a:srgbClr>
              </a:solidFill>
              <a:prstDash val="solid"/>
              <a:round/>
            </a:ln>
          </p:spPr>
        </p:sp>
        <p:sp>
          <p:nvSpPr>
            <p:cNvPr name="TextBox 4" id="4"/>
            <p:cNvSpPr txBox="true"/>
            <p:nvPr/>
          </p:nvSpPr>
          <p:spPr>
            <a:xfrm>
              <a:off x="0" y="-57150"/>
              <a:ext cx="812800" cy="869950"/>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028700" y="1467377"/>
            <a:ext cx="8250914" cy="8607997"/>
            <a:chOff x="0" y="0"/>
            <a:chExt cx="2173080" cy="2267127"/>
          </a:xfrm>
        </p:grpSpPr>
        <p:sp>
          <p:nvSpPr>
            <p:cNvPr name="Freeform 6" id="6"/>
            <p:cNvSpPr/>
            <p:nvPr/>
          </p:nvSpPr>
          <p:spPr>
            <a:xfrm flipH="false" flipV="false" rot="0">
              <a:off x="0" y="0"/>
              <a:ext cx="2173080" cy="2267127"/>
            </a:xfrm>
            <a:custGeom>
              <a:avLst/>
              <a:gdLst/>
              <a:ahLst/>
              <a:cxnLst/>
              <a:rect r="r" b="b" t="t" l="l"/>
              <a:pathLst>
                <a:path h="2267127" w="2173080">
                  <a:moveTo>
                    <a:pt x="47854" y="0"/>
                  </a:moveTo>
                  <a:lnTo>
                    <a:pt x="2125226" y="0"/>
                  </a:lnTo>
                  <a:cubicBezTo>
                    <a:pt x="2137918" y="0"/>
                    <a:pt x="2150090" y="5042"/>
                    <a:pt x="2159064" y="14016"/>
                  </a:cubicBezTo>
                  <a:cubicBezTo>
                    <a:pt x="2168038" y="22990"/>
                    <a:pt x="2173080" y="35162"/>
                    <a:pt x="2173080" y="47854"/>
                  </a:cubicBezTo>
                  <a:lnTo>
                    <a:pt x="2173080" y="2219273"/>
                  </a:lnTo>
                  <a:cubicBezTo>
                    <a:pt x="2173080" y="2245702"/>
                    <a:pt x="2151655" y="2267127"/>
                    <a:pt x="2125226" y="2267127"/>
                  </a:cubicBezTo>
                  <a:lnTo>
                    <a:pt x="47854" y="2267127"/>
                  </a:lnTo>
                  <a:cubicBezTo>
                    <a:pt x="35162" y="2267127"/>
                    <a:pt x="22990" y="2262085"/>
                    <a:pt x="14016" y="2253111"/>
                  </a:cubicBezTo>
                  <a:cubicBezTo>
                    <a:pt x="5042" y="2244136"/>
                    <a:pt x="0" y="2231965"/>
                    <a:pt x="0" y="2219273"/>
                  </a:cubicBezTo>
                  <a:lnTo>
                    <a:pt x="0" y="47854"/>
                  </a:lnTo>
                  <a:cubicBezTo>
                    <a:pt x="0" y="35162"/>
                    <a:pt x="5042" y="22990"/>
                    <a:pt x="14016" y="14016"/>
                  </a:cubicBezTo>
                  <a:cubicBezTo>
                    <a:pt x="22990" y="5042"/>
                    <a:pt x="35162" y="0"/>
                    <a:pt x="47854" y="0"/>
                  </a:cubicBezTo>
                  <a:close/>
                </a:path>
              </a:pathLst>
            </a:custGeom>
            <a:solidFill>
              <a:srgbClr val="FFFFFF">
                <a:alpha val="30980"/>
              </a:srgbClr>
            </a:solidFill>
          </p:spPr>
        </p:sp>
        <p:sp>
          <p:nvSpPr>
            <p:cNvPr name="TextBox 7" id="7"/>
            <p:cNvSpPr txBox="true"/>
            <p:nvPr/>
          </p:nvSpPr>
          <p:spPr>
            <a:xfrm>
              <a:off x="0" y="-57150"/>
              <a:ext cx="812800" cy="869950"/>
            </a:xfrm>
            <a:prstGeom prst="rect">
              <a:avLst/>
            </a:prstGeom>
          </p:spPr>
          <p:txBody>
            <a:bodyPr anchor="ctr" rtlCol="false" tIns="50800" lIns="50800" bIns="50800" rIns="50800"/>
            <a:lstStyle/>
            <a:p>
              <a:pPr algn="ctr">
                <a:lnSpc>
                  <a:spcPts val="3640"/>
                </a:lnSpc>
              </a:pPr>
            </a:p>
          </p:txBody>
        </p:sp>
      </p:grpSp>
      <p:sp>
        <p:nvSpPr>
          <p:cNvPr name="TextBox 8" id="8"/>
          <p:cNvSpPr txBox="true"/>
          <p:nvPr/>
        </p:nvSpPr>
        <p:spPr>
          <a:xfrm rot="0">
            <a:off x="5391216" y="1478938"/>
            <a:ext cx="6154749" cy="572262"/>
          </a:xfrm>
          <a:prstGeom prst="rect">
            <a:avLst/>
          </a:prstGeom>
        </p:spPr>
        <p:txBody>
          <a:bodyPr anchor="t" rtlCol="false" tIns="0" lIns="0" bIns="0" rIns="0">
            <a:spAutoFit/>
          </a:bodyPr>
          <a:lstStyle/>
          <a:p>
            <a:pPr marL="0" indent="0" lvl="0">
              <a:lnSpc>
                <a:spcPts val="4914"/>
              </a:lnSpc>
            </a:pPr>
          </a:p>
        </p:txBody>
      </p:sp>
      <p:grpSp>
        <p:nvGrpSpPr>
          <p:cNvPr name="Group 9" id="9"/>
          <p:cNvGrpSpPr/>
          <p:nvPr/>
        </p:nvGrpSpPr>
        <p:grpSpPr>
          <a:xfrm rot="0">
            <a:off x="-1456653" y="6791943"/>
            <a:ext cx="4970706" cy="4037610"/>
            <a:chOff x="0" y="0"/>
            <a:chExt cx="6627608" cy="5383479"/>
          </a:xfrm>
        </p:grpSpPr>
        <p:grpSp>
          <p:nvGrpSpPr>
            <p:cNvPr name="Group 10" id="10"/>
            <p:cNvGrpSpPr/>
            <p:nvPr/>
          </p:nvGrpSpPr>
          <p:grpSpPr>
            <a:xfrm rot="0">
              <a:off x="1655922" y="31150"/>
              <a:ext cx="4260061" cy="3689232"/>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12" id="12"/>
            <p:cNvGrpSpPr/>
            <p:nvPr/>
          </p:nvGrpSpPr>
          <p:grpSpPr>
            <a:xfrm rot="0">
              <a:off x="3972966" y="3084547"/>
              <a:ext cx="2654642" cy="2298932"/>
              <a:chOff x="0" y="0"/>
              <a:chExt cx="3619627" cy="3134614"/>
            </a:xfrm>
          </p:grpSpPr>
          <p:sp>
            <p:nvSpPr>
              <p:cNvPr name="Freeform 13" id="1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14" id="14"/>
            <p:cNvGrpSpPr/>
            <p:nvPr/>
          </p:nvGrpSpPr>
          <p:grpSpPr>
            <a:xfrm rot="0">
              <a:off x="0" y="0"/>
              <a:ext cx="2654642" cy="2298932"/>
              <a:chOff x="0" y="0"/>
              <a:chExt cx="3619627" cy="3134614"/>
            </a:xfrm>
          </p:grpSpPr>
          <p:sp>
            <p:nvSpPr>
              <p:cNvPr name="Freeform 15" id="1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sp>
        <p:nvSpPr>
          <p:cNvPr name="TextBox 16" id="16"/>
          <p:cNvSpPr txBox="true"/>
          <p:nvPr/>
        </p:nvSpPr>
        <p:spPr>
          <a:xfrm rot="0">
            <a:off x="9702310" y="2695298"/>
            <a:ext cx="6868659" cy="707647"/>
          </a:xfrm>
          <a:prstGeom prst="rect">
            <a:avLst/>
          </a:prstGeom>
        </p:spPr>
        <p:txBody>
          <a:bodyPr anchor="t" rtlCol="false" tIns="0" lIns="0" bIns="0" rIns="0">
            <a:spAutoFit/>
          </a:bodyPr>
          <a:lstStyle/>
          <a:p>
            <a:pPr>
              <a:lnSpc>
                <a:spcPts val="6187"/>
              </a:lnSpc>
            </a:pPr>
          </a:p>
        </p:txBody>
      </p:sp>
      <p:sp>
        <p:nvSpPr>
          <p:cNvPr name="Freeform 17" id="17"/>
          <p:cNvSpPr/>
          <p:nvPr/>
        </p:nvSpPr>
        <p:spPr>
          <a:xfrm flipH="false" flipV="false" rot="0">
            <a:off x="9860259" y="2453802"/>
            <a:ext cx="7848627" cy="5379396"/>
          </a:xfrm>
          <a:custGeom>
            <a:avLst/>
            <a:gdLst/>
            <a:ahLst/>
            <a:cxnLst/>
            <a:rect r="r" b="b" t="t" l="l"/>
            <a:pathLst>
              <a:path h="5379396" w="7848627">
                <a:moveTo>
                  <a:pt x="0" y="0"/>
                </a:moveTo>
                <a:lnTo>
                  <a:pt x="7848627" y="0"/>
                </a:lnTo>
                <a:lnTo>
                  <a:pt x="7848627" y="5379396"/>
                </a:lnTo>
                <a:lnTo>
                  <a:pt x="0" y="5379396"/>
                </a:lnTo>
                <a:lnTo>
                  <a:pt x="0" y="0"/>
                </a:lnTo>
                <a:close/>
              </a:path>
            </a:pathLst>
          </a:custGeom>
          <a:blipFill>
            <a:blip r:embed="rId2"/>
            <a:stretch>
              <a:fillRect l="0" t="0" r="0" b="0"/>
            </a:stretch>
          </a:blipFill>
        </p:spPr>
      </p:sp>
      <p:sp>
        <p:nvSpPr>
          <p:cNvPr name="TextBox 18" id="18"/>
          <p:cNvSpPr txBox="true"/>
          <p:nvPr/>
        </p:nvSpPr>
        <p:spPr>
          <a:xfrm rot="0">
            <a:off x="1049869" y="297516"/>
            <a:ext cx="6685189" cy="866775"/>
          </a:xfrm>
          <a:prstGeom prst="rect">
            <a:avLst/>
          </a:prstGeom>
        </p:spPr>
        <p:txBody>
          <a:bodyPr anchor="t" rtlCol="false" tIns="0" lIns="0" bIns="0" rIns="0">
            <a:spAutoFit/>
          </a:bodyPr>
          <a:lstStyle/>
          <a:p>
            <a:pPr>
              <a:lnSpc>
                <a:spcPts val="6719"/>
              </a:lnSpc>
            </a:pPr>
            <a:r>
              <a:rPr lang="en-US" sz="5599">
                <a:solidFill>
                  <a:srgbClr val="FFFFFF"/>
                </a:solidFill>
                <a:latin typeface="Roboto"/>
              </a:rPr>
              <a:t>Finetuning</a:t>
            </a:r>
          </a:p>
        </p:txBody>
      </p:sp>
      <p:sp>
        <p:nvSpPr>
          <p:cNvPr name="TextBox 19" id="19"/>
          <p:cNvSpPr txBox="true"/>
          <p:nvPr/>
        </p:nvSpPr>
        <p:spPr>
          <a:xfrm rot="0">
            <a:off x="1444796" y="1687195"/>
            <a:ext cx="7418722" cy="7827645"/>
          </a:xfrm>
          <a:prstGeom prst="rect">
            <a:avLst/>
          </a:prstGeom>
        </p:spPr>
        <p:txBody>
          <a:bodyPr anchor="t" rtlCol="false" tIns="0" lIns="0" bIns="0" rIns="0">
            <a:spAutoFit/>
          </a:bodyPr>
          <a:lstStyle/>
          <a:p>
            <a:pPr>
              <a:lnSpc>
                <a:spcPts val="6299"/>
              </a:lnSpc>
            </a:pPr>
            <a:r>
              <a:rPr lang="en-US" sz="2799">
                <a:solidFill>
                  <a:srgbClr val="000000"/>
                </a:solidFill>
                <a:latin typeface="Roboto"/>
              </a:rPr>
              <a:t>Fine-tuning is the process of slightly adjusting the parameters of a pre-trained model, which has learned useful features from a large-scale dataset, to perform well on a specific task. This process effectively allows us to leverage and adapt the generalized language understanding capabilities of the pre-trained model to our specific use case, optimizing the model's parameters to minimize the error in our task-specific data.</a:t>
            </a:r>
          </a:p>
        </p:txBody>
      </p:sp>
    </p:spTree>
  </p:cSld>
  <p:clrMapOvr>
    <a:masterClrMapping/>
  </p:clrMapOvr>
</p:sld>
</file>

<file path=ppt/slides/slide2.xml><?xml version="1.0" encoding="utf-8"?>
<p:sld xmlns:p="http://schemas.openxmlformats.org/presentationml/2006/main" xmlns:a="http://schemas.openxmlformats.org/drawingml/2006/main">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92409" y="2744891"/>
            <a:ext cx="17334807" cy="6550477"/>
          </a:xfrm>
          <a:prstGeom prst="rect">
            <a:avLst/>
          </a:prstGeom>
        </p:spPr>
        <p:txBody>
          <a:bodyPr anchor="t" rtlCol="false" tIns="0" lIns="0" bIns="0" rIns="0">
            <a:spAutoFit/>
          </a:bodyPr>
          <a:lstStyle/>
          <a:p>
            <a:pPr marL="699754" indent="-349877" lvl="1">
              <a:lnSpc>
                <a:spcPts val="5185"/>
              </a:lnSpc>
              <a:buFont typeface="Arial"/>
              <a:buChar char="•"/>
            </a:pPr>
            <a:r>
              <a:rPr lang="en-US" sz="3241">
                <a:solidFill>
                  <a:srgbClr val="FFFFFF"/>
                </a:solidFill>
                <a:latin typeface="Poppins"/>
              </a:rPr>
              <a:t>Our project's objective is to develop a thorough understanding of the GPT-2 architecture in order to reproduce it and create SpartanChatGPT, a scaled-down version.</a:t>
            </a:r>
          </a:p>
          <a:p>
            <a:pPr marL="699754" indent="-349877" lvl="1">
              <a:lnSpc>
                <a:spcPts val="5185"/>
              </a:lnSpc>
              <a:buFont typeface="Arial"/>
              <a:buChar char="•"/>
            </a:pPr>
            <a:r>
              <a:rPr lang="en-US" sz="3241">
                <a:solidFill>
                  <a:srgbClr val="FFFFFF"/>
                </a:solidFill>
                <a:latin typeface="Poppins"/>
              </a:rPr>
              <a:t>On a specific dataset, it will be possible to train and test this version, which will produce responses that are appropriate for the context and tone of the conversation. </a:t>
            </a:r>
          </a:p>
          <a:p>
            <a:pPr marL="699754" indent="-349877" lvl="1">
              <a:lnSpc>
                <a:spcPts val="5185"/>
              </a:lnSpc>
              <a:buFont typeface="Arial"/>
              <a:buChar char="•"/>
            </a:pPr>
            <a:r>
              <a:rPr lang="en-US" sz="3241">
                <a:solidFill>
                  <a:srgbClr val="FFFFFF"/>
                </a:solidFill>
                <a:latin typeface="Poppins"/>
              </a:rPr>
              <a:t>The method entails optimizing the pre-trained GPT-2 model using a unique dataset created by San Jose State University (SJSU). </a:t>
            </a:r>
          </a:p>
          <a:p>
            <a:pPr marL="699754" indent="-349877" lvl="1">
              <a:lnSpc>
                <a:spcPts val="5185"/>
              </a:lnSpc>
              <a:buFont typeface="Arial"/>
              <a:buChar char="•"/>
            </a:pPr>
            <a:r>
              <a:rPr lang="en-US" sz="3241">
                <a:solidFill>
                  <a:srgbClr val="FFFFFF"/>
                </a:solidFill>
                <a:latin typeface="Poppins"/>
              </a:rPr>
              <a:t>The model's performance will be evaluated, and the result will be the development of appropriate conversational responses</a:t>
            </a:r>
            <a:r>
              <a:rPr lang="en-US" sz="3241">
                <a:solidFill>
                  <a:srgbClr val="FFFFFF"/>
                </a:solidFill>
                <a:latin typeface="Poppins Medium"/>
              </a:rPr>
              <a:t>.</a:t>
            </a:r>
          </a:p>
        </p:txBody>
      </p:sp>
      <p:sp>
        <p:nvSpPr>
          <p:cNvPr name="TextBox 3" id="3"/>
          <p:cNvSpPr txBox="true"/>
          <p:nvPr/>
        </p:nvSpPr>
        <p:spPr>
          <a:xfrm rot="0">
            <a:off x="1333698" y="923925"/>
            <a:ext cx="14977666" cy="896463"/>
          </a:xfrm>
          <a:prstGeom prst="rect">
            <a:avLst/>
          </a:prstGeom>
        </p:spPr>
        <p:txBody>
          <a:bodyPr anchor="t" rtlCol="false" tIns="0" lIns="0" bIns="0" rIns="0">
            <a:spAutoFit/>
          </a:bodyPr>
          <a:lstStyle/>
          <a:p>
            <a:pPr algn="ctr">
              <a:lnSpc>
                <a:spcPts val="7288"/>
              </a:lnSpc>
              <a:spcBef>
                <a:spcPct val="0"/>
              </a:spcBef>
            </a:pPr>
            <a:r>
              <a:rPr lang="en-US" sz="5206">
                <a:solidFill>
                  <a:srgbClr val="F4F4F4"/>
                </a:solidFill>
                <a:latin typeface="Aileron Regular"/>
              </a:rPr>
              <a:t>PROJECT GOAL AND MOTIVATION</a:t>
            </a:r>
          </a:p>
        </p:txBody>
      </p:sp>
    </p:spTree>
  </p:cSld>
  <p:clrMapOvr>
    <a:masterClrMapping/>
  </p:clrMapOvr>
</p:sld>
</file>

<file path=ppt/slides/slide20.xml><?xml version="1.0" encoding="utf-8"?>
<p:sld xmlns:p="http://schemas.openxmlformats.org/presentationml/2006/main" xmlns:a="http://schemas.openxmlformats.org/drawingml/2006/main">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456653" y="6791943"/>
            <a:ext cx="4970706" cy="4037610"/>
            <a:chOff x="0" y="0"/>
            <a:chExt cx="6627608" cy="5383479"/>
          </a:xfrm>
        </p:grpSpPr>
        <p:grpSp>
          <p:nvGrpSpPr>
            <p:cNvPr name="Group 3" id="3"/>
            <p:cNvGrpSpPr/>
            <p:nvPr/>
          </p:nvGrpSpPr>
          <p:grpSpPr>
            <a:xfrm rot="0">
              <a:off x="1655922" y="31150"/>
              <a:ext cx="4260061" cy="3689232"/>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5" id="5"/>
            <p:cNvGrpSpPr/>
            <p:nvPr/>
          </p:nvGrpSpPr>
          <p:grpSpPr>
            <a:xfrm rot="0">
              <a:off x="3972966" y="3084547"/>
              <a:ext cx="2654642" cy="2298932"/>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7" id="7"/>
            <p:cNvGrpSpPr/>
            <p:nvPr/>
          </p:nvGrpSpPr>
          <p:grpSpPr>
            <a:xfrm rot="0">
              <a:off x="0" y="0"/>
              <a:ext cx="2654642" cy="2298932"/>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grpSp>
        <p:nvGrpSpPr>
          <p:cNvPr name="Group 9" id="9"/>
          <p:cNvGrpSpPr/>
          <p:nvPr/>
        </p:nvGrpSpPr>
        <p:grpSpPr>
          <a:xfrm rot="0">
            <a:off x="1345433" y="1028700"/>
            <a:ext cx="4638551" cy="3986255"/>
            <a:chOff x="0" y="0"/>
            <a:chExt cx="812800" cy="698500"/>
          </a:xfrm>
        </p:grpSpPr>
        <p:sp>
          <p:nvSpPr>
            <p:cNvPr name="Freeform 10" id="1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24EAE">
                <a:alpha val="84706"/>
              </a:srgbClr>
            </a:solidFill>
          </p:spPr>
        </p:sp>
        <p:sp>
          <p:nvSpPr>
            <p:cNvPr name="TextBox 11" id="11"/>
            <p:cNvSpPr txBox="true"/>
            <p:nvPr/>
          </p:nvSpPr>
          <p:spPr>
            <a:xfrm>
              <a:off x="114300" y="-57150"/>
              <a:ext cx="584200" cy="755650"/>
            </a:xfrm>
            <a:prstGeom prst="rect">
              <a:avLst/>
            </a:prstGeom>
          </p:spPr>
          <p:txBody>
            <a:bodyPr anchor="ctr" rtlCol="false" tIns="50800" lIns="50800" bIns="50800" rIns="50800"/>
            <a:lstStyle/>
            <a:p>
              <a:pPr algn="ctr">
                <a:lnSpc>
                  <a:spcPts val="3640"/>
                </a:lnSpc>
              </a:pPr>
            </a:p>
          </p:txBody>
        </p:sp>
      </p:grpSp>
      <p:sp>
        <p:nvSpPr>
          <p:cNvPr name="TextBox 12" id="12"/>
          <p:cNvSpPr txBox="true"/>
          <p:nvPr/>
        </p:nvSpPr>
        <p:spPr>
          <a:xfrm rot="0">
            <a:off x="5391216" y="1478938"/>
            <a:ext cx="6154749" cy="572262"/>
          </a:xfrm>
          <a:prstGeom prst="rect">
            <a:avLst/>
          </a:prstGeom>
        </p:spPr>
        <p:txBody>
          <a:bodyPr anchor="t" rtlCol="false" tIns="0" lIns="0" bIns="0" rIns="0">
            <a:spAutoFit/>
          </a:bodyPr>
          <a:lstStyle/>
          <a:p>
            <a:pPr marL="0" indent="0" lvl="0">
              <a:lnSpc>
                <a:spcPts val="4914"/>
              </a:lnSpc>
            </a:pPr>
          </a:p>
        </p:txBody>
      </p:sp>
      <p:sp>
        <p:nvSpPr>
          <p:cNvPr name="TextBox 13" id="13"/>
          <p:cNvSpPr txBox="true"/>
          <p:nvPr/>
        </p:nvSpPr>
        <p:spPr>
          <a:xfrm rot="0">
            <a:off x="11078127" y="3446225"/>
            <a:ext cx="5745557" cy="2980339"/>
          </a:xfrm>
          <a:prstGeom prst="rect">
            <a:avLst/>
          </a:prstGeom>
        </p:spPr>
        <p:txBody>
          <a:bodyPr anchor="t" rtlCol="false" tIns="0" lIns="0" bIns="0" rIns="0">
            <a:spAutoFit/>
          </a:bodyPr>
          <a:lstStyle/>
          <a:p>
            <a:pPr algn="ctr">
              <a:lnSpc>
                <a:spcPts val="7929"/>
              </a:lnSpc>
              <a:spcBef>
                <a:spcPct val="0"/>
              </a:spcBef>
            </a:pPr>
            <a:r>
              <a:rPr lang="en-US" sz="5663">
                <a:solidFill>
                  <a:srgbClr val="FFFFFF"/>
                </a:solidFill>
                <a:latin typeface="Roboto"/>
              </a:rPr>
              <a:t>Machine learning model selection and justification</a:t>
            </a:r>
          </a:p>
        </p:txBody>
      </p:sp>
      <p:grpSp>
        <p:nvGrpSpPr>
          <p:cNvPr name="Group 14" id="14"/>
          <p:cNvGrpSpPr/>
          <p:nvPr/>
        </p:nvGrpSpPr>
        <p:grpSpPr>
          <a:xfrm rot="0">
            <a:off x="4932833" y="3069452"/>
            <a:ext cx="4638551" cy="3986255"/>
            <a:chOff x="0" y="0"/>
            <a:chExt cx="812800" cy="698500"/>
          </a:xfrm>
        </p:grpSpPr>
        <p:sp>
          <p:nvSpPr>
            <p:cNvPr name="Freeform 15" id="1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24EAE">
                <a:alpha val="84706"/>
              </a:srgbClr>
            </a:solidFill>
          </p:spPr>
        </p:sp>
        <p:sp>
          <p:nvSpPr>
            <p:cNvPr name="TextBox 16" id="16"/>
            <p:cNvSpPr txBox="true"/>
            <p:nvPr/>
          </p:nvSpPr>
          <p:spPr>
            <a:xfrm>
              <a:off x="114300" y="-57150"/>
              <a:ext cx="584200" cy="755650"/>
            </a:xfrm>
            <a:prstGeom prst="rect">
              <a:avLst/>
            </a:prstGeom>
          </p:spPr>
          <p:txBody>
            <a:bodyPr anchor="ctr" rtlCol="false" tIns="50800" lIns="50800" bIns="50800" rIns="50800"/>
            <a:lstStyle/>
            <a:p>
              <a:pPr algn="ctr">
                <a:lnSpc>
                  <a:spcPts val="3640"/>
                </a:lnSpc>
              </a:pPr>
            </a:p>
          </p:txBody>
        </p:sp>
      </p:grpSp>
      <p:grpSp>
        <p:nvGrpSpPr>
          <p:cNvPr name="Group 17" id="17"/>
          <p:cNvGrpSpPr/>
          <p:nvPr/>
        </p:nvGrpSpPr>
        <p:grpSpPr>
          <a:xfrm rot="0">
            <a:off x="1345433" y="5143500"/>
            <a:ext cx="4638551" cy="3986255"/>
            <a:chOff x="0" y="0"/>
            <a:chExt cx="812800" cy="698500"/>
          </a:xfrm>
        </p:grpSpPr>
        <p:sp>
          <p:nvSpPr>
            <p:cNvPr name="Freeform 18" id="1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024EAE">
                <a:alpha val="84706"/>
              </a:srgbClr>
            </a:solidFill>
          </p:spPr>
        </p:sp>
        <p:sp>
          <p:nvSpPr>
            <p:cNvPr name="TextBox 19" id="19"/>
            <p:cNvSpPr txBox="true"/>
            <p:nvPr/>
          </p:nvSpPr>
          <p:spPr>
            <a:xfrm>
              <a:off x="114300" y="-57150"/>
              <a:ext cx="584200" cy="755650"/>
            </a:xfrm>
            <a:prstGeom prst="rect">
              <a:avLst/>
            </a:prstGeom>
          </p:spPr>
          <p:txBody>
            <a:bodyPr anchor="ctr" rtlCol="false" tIns="50800" lIns="50800" bIns="50800" rIns="50800"/>
            <a:lstStyle/>
            <a:p>
              <a:pPr algn="ctr">
                <a:lnSpc>
                  <a:spcPts val="3640"/>
                </a:lnSpc>
              </a:pPr>
            </a:p>
          </p:txBody>
        </p:sp>
      </p:grpSp>
      <p:grpSp>
        <p:nvGrpSpPr>
          <p:cNvPr name="Group 20" id="20"/>
          <p:cNvGrpSpPr/>
          <p:nvPr/>
        </p:nvGrpSpPr>
        <p:grpSpPr>
          <a:xfrm rot="0">
            <a:off x="1364805" y="1028700"/>
            <a:ext cx="4619179" cy="3969607"/>
            <a:chOff x="0" y="0"/>
            <a:chExt cx="812800" cy="698500"/>
          </a:xfrm>
        </p:grpSpPr>
        <p:sp>
          <p:nvSpPr>
            <p:cNvPr name="Freeform 21" id="2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alpha val="6667"/>
              </a:srgbClr>
            </a:solidFill>
            <a:ln w="38100" cap="sq">
              <a:solidFill>
                <a:srgbClr val="024EAE">
                  <a:alpha val="6667"/>
                </a:srgbClr>
              </a:solidFill>
              <a:prstDash val="solid"/>
              <a:miter/>
            </a:ln>
          </p:spPr>
        </p:sp>
        <p:sp>
          <p:nvSpPr>
            <p:cNvPr name="TextBox 22" id="22"/>
            <p:cNvSpPr txBox="true"/>
            <p:nvPr/>
          </p:nvSpPr>
          <p:spPr>
            <a:xfrm>
              <a:off x="114300" y="-57150"/>
              <a:ext cx="584200" cy="755650"/>
            </a:xfrm>
            <a:prstGeom prst="rect">
              <a:avLst/>
            </a:prstGeom>
          </p:spPr>
          <p:txBody>
            <a:bodyPr anchor="ctr" rtlCol="false" tIns="50800" lIns="50800" bIns="50800" rIns="50800"/>
            <a:lstStyle/>
            <a:p>
              <a:pPr algn="ctr">
                <a:lnSpc>
                  <a:spcPts val="3640"/>
                </a:lnSpc>
              </a:pPr>
            </a:p>
          </p:txBody>
        </p:sp>
      </p:grpSp>
      <p:grpSp>
        <p:nvGrpSpPr>
          <p:cNvPr name="Group 23" id="23"/>
          <p:cNvGrpSpPr/>
          <p:nvPr/>
        </p:nvGrpSpPr>
        <p:grpSpPr>
          <a:xfrm rot="0">
            <a:off x="4932833" y="3052805"/>
            <a:ext cx="4638551" cy="3986255"/>
            <a:chOff x="0" y="0"/>
            <a:chExt cx="812800" cy="698500"/>
          </a:xfrm>
        </p:grpSpPr>
        <p:sp>
          <p:nvSpPr>
            <p:cNvPr name="Freeform 24" id="2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alpha val="6667"/>
              </a:srgbClr>
            </a:solidFill>
            <a:ln w="38100" cap="sq">
              <a:solidFill>
                <a:srgbClr val="024EAE">
                  <a:alpha val="6667"/>
                </a:srgbClr>
              </a:solidFill>
              <a:prstDash val="solid"/>
              <a:miter/>
            </a:ln>
          </p:spPr>
        </p:sp>
        <p:sp>
          <p:nvSpPr>
            <p:cNvPr name="TextBox 25" id="25"/>
            <p:cNvSpPr txBox="true"/>
            <p:nvPr/>
          </p:nvSpPr>
          <p:spPr>
            <a:xfrm>
              <a:off x="114300" y="-57150"/>
              <a:ext cx="584200" cy="755650"/>
            </a:xfrm>
            <a:prstGeom prst="rect">
              <a:avLst/>
            </a:prstGeom>
          </p:spPr>
          <p:txBody>
            <a:bodyPr anchor="ctr" rtlCol="false" tIns="50800" lIns="50800" bIns="50800" rIns="50800"/>
            <a:lstStyle/>
            <a:p>
              <a:pPr algn="ctr">
                <a:lnSpc>
                  <a:spcPts val="3640"/>
                </a:lnSpc>
              </a:pPr>
            </a:p>
          </p:txBody>
        </p:sp>
      </p:grpSp>
      <p:grpSp>
        <p:nvGrpSpPr>
          <p:cNvPr name="Group 26" id="26"/>
          <p:cNvGrpSpPr/>
          <p:nvPr/>
        </p:nvGrpSpPr>
        <p:grpSpPr>
          <a:xfrm rot="0">
            <a:off x="1345433" y="5126852"/>
            <a:ext cx="4638551" cy="3986255"/>
            <a:chOff x="0" y="0"/>
            <a:chExt cx="812800" cy="698500"/>
          </a:xfrm>
        </p:grpSpPr>
        <p:sp>
          <p:nvSpPr>
            <p:cNvPr name="Freeform 27" id="2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alpha val="6667"/>
              </a:srgbClr>
            </a:solidFill>
            <a:ln w="38100" cap="sq">
              <a:solidFill>
                <a:srgbClr val="024EAE">
                  <a:alpha val="6667"/>
                </a:srgbClr>
              </a:solidFill>
              <a:prstDash val="solid"/>
              <a:miter/>
            </a:ln>
          </p:spPr>
        </p:sp>
        <p:sp>
          <p:nvSpPr>
            <p:cNvPr name="TextBox 28" id="28"/>
            <p:cNvSpPr txBox="true"/>
            <p:nvPr/>
          </p:nvSpPr>
          <p:spPr>
            <a:xfrm>
              <a:off x="114300" y="-57150"/>
              <a:ext cx="584200" cy="755650"/>
            </a:xfrm>
            <a:prstGeom prst="rect">
              <a:avLst/>
            </a:prstGeom>
          </p:spPr>
          <p:txBody>
            <a:bodyPr anchor="ctr" rtlCol="false" tIns="50800" lIns="50800" bIns="50800" rIns="50800"/>
            <a:lstStyle/>
            <a:p>
              <a:pPr algn="ctr">
                <a:lnSpc>
                  <a:spcPts val="3640"/>
                </a:lnSpc>
              </a:pPr>
            </a:p>
          </p:txBody>
        </p:sp>
      </p:grpSp>
      <p:sp>
        <p:nvSpPr>
          <p:cNvPr name="TextBox 29" id="29"/>
          <p:cNvSpPr txBox="true"/>
          <p:nvPr/>
        </p:nvSpPr>
        <p:spPr>
          <a:xfrm rot="0">
            <a:off x="2029009" y="1936900"/>
            <a:ext cx="3290771" cy="2236471"/>
          </a:xfrm>
          <a:prstGeom prst="rect">
            <a:avLst/>
          </a:prstGeom>
        </p:spPr>
        <p:txBody>
          <a:bodyPr anchor="t" rtlCol="false" tIns="0" lIns="0" bIns="0" rIns="0">
            <a:spAutoFit/>
          </a:bodyPr>
          <a:lstStyle/>
          <a:p>
            <a:pPr algn="ctr">
              <a:lnSpc>
                <a:spcPts val="5879"/>
              </a:lnSpc>
            </a:pPr>
            <a:r>
              <a:rPr lang="en-US" sz="4199">
                <a:solidFill>
                  <a:srgbClr val="FFFFFF"/>
                </a:solidFill>
                <a:latin typeface="Poppins"/>
              </a:rPr>
              <a:t>T5</a:t>
            </a:r>
          </a:p>
          <a:p>
            <a:pPr algn="ctr">
              <a:lnSpc>
                <a:spcPts val="5879"/>
              </a:lnSpc>
            </a:pPr>
          </a:p>
          <a:p>
            <a:pPr algn="ctr">
              <a:lnSpc>
                <a:spcPts val="5879"/>
              </a:lnSpc>
            </a:pPr>
            <a:r>
              <a:rPr lang="en-US" sz="4199">
                <a:solidFill>
                  <a:srgbClr val="FFFFFF"/>
                </a:solidFill>
                <a:latin typeface="Poppins"/>
              </a:rPr>
              <a:t>DialoGPT</a:t>
            </a:r>
          </a:p>
        </p:txBody>
      </p:sp>
      <p:sp>
        <p:nvSpPr>
          <p:cNvPr name="TextBox 30" id="30"/>
          <p:cNvSpPr txBox="true"/>
          <p:nvPr/>
        </p:nvSpPr>
        <p:spPr>
          <a:xfrm rot="0">
            <a:off x="5990424" y="3968115"/>
            <a:ext cx="2523370" cy="2236471"/>
          </a:xfrm>
          <a:prstGeom prst="rect">
            <a:avLst/>
          </a:prstGeom>
        </p:spPr>
        <p:txBody>
          <a:bodyPr anchor="t" rtlCol="false" tIns="0" lIns="0" bIns="0" rIns="0">
            <a:spAutoFit/>
          </a:bodyPr>
          <a:lstStyle/>
          <a:p>
            <a:pPr algn="ctr">
              <a:lnSpc>
                <a:spcPts val="5879"/>
              </a:lnSpc>
            </a:pPr>
            <a:r>
              <a:rPr lang="en-US" sz="4199">
                <a:solidFill>
                  <a:srgbClr val="FFFFFF"/>
                </a:solidFill>
                <a:latin typeface="Poppins"/>
              </a:rPr>
              <a:t>BERT</a:t>
            </a:r>
          </a:p>
          <a:p>
            <a:pPr algn="ctr">
              <a:lnSpc>
                <a:spcPts val="5879"/>
              </a:lnSpc>
            </a:pPr>
          </a:p>
          <a:p>
            <a:pPr algn="ctr">
              <a:lnSpc>
                <a:spcPts val="5879"/>
              </a:lnSpc>
            </a:pPr>
            <a:r>
              <a:rPr lang="en-US" sz="4199">
                <a:solidFill>
                  <a:srgbClr val="FFFFFF"/>
                </a:solidFill>
                <a:latin typeface="Poppins"/>
              </a:rPr>
              <a:t>RoBERTa</a:t>
            </a:r>
          </a:p>
        </p:txBody>
      </p:sp>
      <p:sp>
        <p:nvSpPr>
          <p:cNvPr name="TextBox 31" id="31"/>
          <p:cNvSpPr txBox="true"/>
          <p:nvPr/>
        </p:nvSpPr>
        <p:spPr>
          <a:xfrm rot="0">
            <a:off x="2540148" y="6090285"/>
            <a:ext cx="2268493" cy="2236471"/>
          </a:xfrm>
          <a:prstGeom prst="rect">
            <a:avLst/>
          </a:prstGeom>
        </p:spPr>
        <p:txBody>
          <a:bodyPr anchor="t" rtlCol="false" tIns="0" lIns="0" bIns="0" rIns="0">
            <a:spAutoFit/>
          </a:bodyPr>
          <a:lstStyle/>
          <a:p>
            <a:pPr algn="ctr">
              <a:lnSpc>
                <a:spcPts val="5879"/>
              </a:lnSpc>
            </a:pPr>
            <a:r>
              <a:rPr lang="en-US" sz="4199">
                <a:solidFill>
                  <a:srgbClr val="FFFFFF"/>
                </a:solidFill>
                <a:latin typeface="Poppins"/>
              </a:rPr>
              <a:t>GPT-2</a:t>
            </a:r>
          </a:p>
          <a:p>
            <a:pPr algn="ctr">
              <a:lnSpc>
                <a:spcPts val="5879"/>
              </a:lnSpc>
            </a:pPr>
          </a:p>
          <a:p>
            <a:pPr algn="ctr">
              <a:lnSpc>
                <a:spcPts val="5879"/>
              </a:lnSpc>
            </a:pPr>
            <a:r>
              <a:rPr lang="en-US" sz="4199">
                <a:solidFill>
                  <a:srgbClr val="FFFFFF"/>
                </a:solidFill>
                <a:latin typeface="Poppins"/>
              </a:rPr>
              <a:t>Bloom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0800000">
            <a:off x="-1306086" y="4784384"/>
            <a:ext cx="4985461" cy="431743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alpha val="60784"/>
              </a:srgbClr>
            </a:solidFill>
          </p:spPr>
        </p:sp>
      </p:grpSp>
      <p:grpSp>
        <p:nvGrpSpPr>
          <p:cNvPr name="Group 4" id="4"/>
          <p:cNvGrpSpPr/>
          <p:nvPr/>
        </p:nvGrpSpPr>
        <p:grpSpPr>
          <a:xfrm rot="-10800000">
            <a:off x="3061137" y="7468788"/>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alpha val="55686"/>
              </a:srgbClr>
            </a:solidFill>
          </p:spPr>
        </p:sp>
      </p:grpSp>
      <p:grpSp>
        <p:nvGrpSpPr>
          <p:cNvPr name="Group 6" id="6"/>
          <p:cNvGrpSpPr/>
          <p:nvPr/>
        </p:nvGrpSpPr>
        <p:grpSpPr>
          <a:xfrm rot="-10800000">
            <a:off x="2780085" y="4005595"/>
            <a:ext cx="1798578" cy="155757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A59B3">
                <a:alpha val="47843"/>
              </a:srgbClr>
            </a:solidFill>
          </p:spPr>
        </p:sp>
      </p:grpSp>
      <p:grpSp>
        <p:nvGrpSpPr>
          <p:cNvPr name="Group 8" id="8"/>
          <p:cNvGrpSpPr/>
          <p:nvPr/>
        </p:nvGrpSpPr>
        <p:grpSpPr>
          <a:xfrm rot="-10800000">
            <a:off x="300983" y="7795449"/>
            <a:ext cx="3378391" cy="292570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A59B3">
                <a:alpha val="53725"/>
              </a:srgbClr>
            </a:solidFill>
          </p:spPr>
        </p:sp>
      </p:grpSp>
      <p:grpSp>
        <p:nvGrpSpPr>
          <p:cNvPr name="Group 10" id="10"/>
          <p:cNvGrpSpPr/>
          <p:nvPr/>
        </p:nvGrpSpPr>
        <p:grpSpPr>
          <a:xfrm rot="0">
            <a:off x="1028700" y="670006"/>
            <a:ext cx="16443668" cy="8946988"/>
            <a:chOff x="0" y="0"/>
            <a:chExt cx="21924890" cy="11929317"/>
          </a:xfrm>
        </p:grpSpPr>
        <p:sp>
          <p:nvSpPr>
            <p:cNvPr name="Freeform 11" id="11"/>
            <p:cNvSpPr/>
            <p:nvPr/>
          </p:nvSpPr>
          <p:spPr>
            <a:xfrm flipH="false" flipV="false" rot="0">
              <a:off x="0" y="1631703"/>
              <a:ext cx="8563504" cy="10297614"/>
            </a:xfrm>
            <a:custGeom>
              <a:avLst/>
              <a:gdLst/>
              <a:ahLst/>
              <a:cxnLst/>
              <a:rect r="r" b="b" t="t" l="l"/>
              <a:pathLst>
                <a:path h="10297614" w="8563504">
                  <a:moveTo>
                    <a:pt x="0" y="0"/>
                  </a:moveTo>
                  <a:lnTo>
                    <a:pt x="8563504" y="0"/>
                  </a:lnTo>
                  <a:lnTo>
                    <a:pt x="8563504" y="10297614"/>
                  </a:lnTo>
                  <a:lnTo>
                    <a:pt x="0" y="10297614"/>
                  </a:lnTo>
                  <a:lnTo>
                    <a:pt x="0" y="0"/>
                  </a:lnTo>
                  <a:close/>
                </a:path>
              </a:pathLst>
            </a:custGeom>
            <a:blipFill>
              <a:blip r:embed="rId3"/>
              <a:stretch>
                <a:fillRect l="0" t="0" r="0" b="0"/>
              </a:stretch>
            </a:blipFill>
          </p:spPr>
        </p:sp>
        <p:sp>
          <p:nvSpPr>
            <p:cNvPr name="Freeform 12" id="12"/>
            <p:cNvSpPr/>
            <p:nvPr/>
          </p:nvSpPr>
          <p:spPr>
            <a:xfrm flipH="false" flipV="false" rot="0">
              <a:off x="9621755" y="2115333"/>
              <a:ext cx="12303135" cy="2796167"/>
            </a:xfrm>
            <a:custGeom>
              <a:avLst/>
              <a:gdLst/>
              <a:ahLst/>
              <a:cxnLst/>
              <a:rect r="r" b="b" t="t" l="l"/>
              <a:pathLst>
                <a:path h="2796167" w="12303135">
                  <a:moveTo>
                    <a:pt x="0" y="0"/>
                  </a:moveTo>
                  <a:lnTo>
                    <a:pt x="12303135" y="0"/>
                  </a:lnTo>
                  <a:lnTo>
                    <a:pt x="12303135" y="2796167"/>
                  </a:lnTo>
                  <a:lnTo>
                    <a:pt x="0" y="2796167"/>
                  </a:lnTo>
                  <a:lnTo>
                    <a:pt x="0" y="0"/>
                  </a:lnTo>
                  <a:close/>
                </a:path>
              </a:pathLst>
            </a:custGeom>
            <a:blipFill>
              <a:blip r:embed="rId4"/>
              <a:stretch>
                <a:fillRect l="0" t="0" r="0" b="0"/>
              </a:stretch>
            </a:blipFill>
          </p:spPr>
        </p:sp>
        <p:sp>
          <p:nvSpPr>
            <p:cNvPr name="Freeform 13" id="13"/>
            <p:cNvSpPr/>
            <p:nvPr/>
          </p:nvSpPr>
          <p:spPr>
            <a:xfrm flipH="false" flipV="false" rot="0">
              <a:off x="9621755" y="5788247"/>
              <a:ext cx="12303135" cy="5642515"/>
            </a:xfrm>
            <a:custGeom>
              <a:avLst/>
              <a:gdLst/>
              <a:ahLst/>
              <a:cxnLst/>
              <a:rect r="r" b="b" t="t" l="l"/>
              <a:pathLst>
                <a:path h="5642515" w="12303135">
                  <a:moveTo>
                    <a:pt x="0" y="0"/>
                  </a:moveTo>
                  <a:lnTo>
                    <a:pt x="12303135" y="0"/>
                  </a:lnTo>
                  <a:lnTo>
                    <a:pt x="12303135" y="5642515"/>
                  </a:lnTo>
                  <a:lnTo>
                    <a:pt x="0" y="5642515"/>
                  </a:lnTo>
                  <a:lnTo>
                    <a:pt x="0" y="0"/>
                  </a:lnTo>
                  <a:close/>
                </a:path>
              </a:pathLst>
            </a:custGeom>
            <a:blipFill>
              <a:blip r:embed="rId5"/>
              <a:stretch>
                <a:fillRect l="0" t="0" r="0" b="0"/>
              </a:stretch>
            </a:blipFill>
          </p:spPr>
        </p:sp>
        <p:sp>
          <p:nvSpPr>
            <p:cNvPr name="TextBox 14" id="14"/>
            <p:cNvSpPr txBox="true"/>
            <p:nvPr/>
          </p:nvSpPr>
          <p:spPr>
            <a:xfrm rot="0">
              <a:off x="163222" y="-38100"/>
              <a:ext cx="21640800" cy="1079500"/>
            </a:xfrm>
            <a:prstGeom prst="rect">
              <a:avLst/>
            </a:prstGeom>
          </p:spPr>
          <p:txBody>
            <a:bodyPr anchor="t" rtlCol="false" tIns="0" lIns="0" bIns="0" rIns="0">
              <a:spAutoFit/>
            </a:bodyPr>
            <a:lstStyle/>
            <a:p>
              <a:pPr algn="ctr">
                <a:lnSpc>
                  <a:spcPts val="6179"/>
                </a:lnSpc>
              </a:pPr>
              <a:r>
                <a:rPr lang="en-US" sz="5149">
                  <a:solidFill>
                    <a:srgbClr val="FFFFFF"/>
                  </a:solidFill>
                  <a:latin typeface="Poppins"/>
                </a:rPr>
                <a:t>GPT-2 (Generative Pretrained Transformer)</a:t>
              </a:r>
            </a:p>
          </p:txBody>
        </p:sp>
      </p:grpSp>
      <p:sp>
        <p:nvSpPr>
          <p:cNvPr name="AutoShape 15" id="15"/>
          <p:cNvSpPr/>
          <p:nvPr/>
        </p:nvSpPr>
        <p:spPr>
          <a:xfrm flipH="true" flipV="true">
            <a:off x="1655872" y="1646636"/>
            <a:ext cx="14473390" cy="0"/>
          </a:xfrm>
          <a:prstGeom prst="line">
            <a:avLst/>
          </a:prstGeom>
          <a:ln cap="flat" w="66675">
            <a:solidFill>
              <a:srgbClr val="5BDDE5"/>
            </a:solidFill>
            <a:prstDash val="solid"/>
            <a:headEnd type="none" len="sm" w="sm"/>
            <a:tailEnd type="none" len="sm" w="sm"/>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0800000">
            <a:off x="-1306086" y="4784384"/>
            <a:ext cx="4985461" cy="431743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alpha val="60784"/>
              </a:srgbClr>
            </a:solidFill>
          </p:spPr>
        </p:sp>
      </p:grpSp>
      <p:grpSp>
        <p:nvGrpSpPr>
          <p:cNvPr name="Group 4" id="4"/>
          <p:cNvGrpSpPr/>
          <p:nvPr/>
        </p:nvGrpSpPr>
        <p:grpSpPr>
          <a:xfrm rot="-10800000">
            <a:off x="3061137" y="7468788"/>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alpha val="55686"/>
              </a:srgbClr>
            </a:solidFill>
          </p:spPr>
        </p:sp>
      </p:grpSp>
      <p:grpSp>
        <p:nvGrpSpPr>
          <p:cNvPr name="Group 6" id="6"/>
          <p:cNvGrpSpPr/>
          <p:nvPr/>
        </p:nvGrpSpPr>
        <p:grpSpPr>
          <a:xfrm rot="-10800000">
            <a:off x="2780085" y="4005595"/>
            <a:ext cx="1798578" cy="155757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A59B3">
                <a:alpha val="47843"/>
              </a:srgbClr>
            </a:solidFill>
          </p:spPr>
        </p:sp>
      </p:grpSp>
      <p:grpSp>
        <p:nvGrpSpPr>
          <p:cNvPr name="Group 8" id="8"/>
          <p:cNvGrpSpPr/>
          <p:nvPr/>
        </p:nvGrpSpPr>
        <p:grpSpPr>
          <a:xfrm rot="-10800000">
            <a:off x="300983" y="7795449"/>
            <a:ext cx="3378391" cy="292570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A59B3">
                <a:alpha val="53725"/>
              </a:srgbClr>
            </a:solidFill>
          </p:spPr>
        </p:sp>
      </p:grpSp>
      <p:sp>
        <p:nvSpPr>
          <p:cNvPr name="Freeform 10" id="10"/>
          <p:cNvSpPr/>
          <p:nvPr/>
        </p:nvSpPr>
        <p:spPr>
          <a:xfrm flipH="false" flipV="false" rot="0">
            <a:off x="647592" y="2696604"/>
            <a:ext cx="6946699" cy="6160242"/>
          </a:xfrm>
          <a:custGeom>
            <a:avLst/>
            <a:gdLst/>
            <a:ahLst/>
            <a:cxnLst/>
            <a:rect r="r" b="b" t="t" l="l"/>
            <a:pathLst>
              <a:path h="6160242" w="6946699">
                <a:moveTo>
                  <a:pt x="0" y="0"/>
                </a:moveTo>
                <a:lnTo>
                  <a:pt x="6946699" y="0"/>
                </a:lnTo>
                <a:lnTo>
                  <a:pt x="6946699" y="6160242"/>
                </a:lnTo>
                <a:lnTo>
                  <a:pt x="0" y="6160242"/>
                </a:lnTo>
                <a:lnTo>
                  <a:pt x="0" y="0"/>
                </a:lnTo>
                <a:close/>
              </a:path>
            </a:pathLst>
          </a:custGeom>
          <a:blipFill>
            <a:blip r:embed="rId3"/>
            <a:stretch>
              <a:fillRect l="0" t="0" r="0" b="-251"/>
            </a:stretch>
          </a:blipFill>
        </p:spPr>
      </p:sp>
      <p:sp>
        <p:nvSpPr>
          <p:cNvPr name="Freeform 11" id="11"/>
          <p:cNvSpPr/>
          <p:nvPr/>
        </p:nvSpPr>
        <p:spPr>
          <a:xfrm flipH="false" flipV="false" rot="0">
            <a:off x="8195000" y="2427259"/>
            <a:ext cx="9445408" cy="2523241"/>
          </a:xfrm>
          <a:custGeom>
            <a:avLst/>
            <a:gdLst/>
            <a:ahLst/>
            <a:cxnLst/>
            <a:rect r="r" b="b" t="t" l="l"/>
            <a:pathLst>
              <a:path h="2523241" w="9445408">
                <a:moveTo>
                  <a:pt x="0" y="0"/>
                </a:moveTo>
                <a:lnTo>
                  <a:pt x="9445408" y="0"/>
                </a:lnTo>
                <a:lnTo>
                  <a:pt x="9445408" y="2523241"/>
                </a:lnTo>
                <a:lnTo>
                  <a:pt x="0" y="2523241"/>
                </a:lnTo>
                <a:lnTo>
                  <a:pt x="0" y="0"/>
                </a:lnTo>
                <a:close/>
              </a:path>
            </a:pathLst>
          </a:custGeom>
          <a:blipFill>
            <a:blip r:embed="rId4"/>
            <a:stretch>
              <a:fillRect l="0" t="0" r="0" b="0"/>
            </a:stretch>
          </a:blipFill>
        </p:spPr>
      </p:sp>
      <p:sp>
        <p:nvSpPr>
          <p:cNvPr name="Freeform 12" id="12"/>
          <p:cNvSpPr/>
          <p:nvPr/>
        </p:nvSpPr>
        <p:spPr>
          <a:xfrm flipH="false" flipV="false" rot="0">
            <a:off x="8519183" y="5606109"/>
            <a:ext cx="9121225" cy="3882587"/>
          </a:xfrm>
          <a:custGeom>
            <a:avLst/>
            <a:gdLst/>
            <a:ahLst/>
            <a:cxnLst/>
            <a:rect r="r" b="b" t="t" l="l"/>
            <a:pathLst>
              <a:path h="3882587" w="9121225">
                <a:moveTo>
                  <a:pt x="0" y="0"/>
                </a:moveTo>
                <a:lnTo>
                  <a:pt x="9121225" y="0"/>
                </a:lnTo>
                <a:lnTo>
                  <a:pt x="9121225" y="3882587"/>
                </a:lnTo>
                <a:lnTo>
                  <a:pt x="0" y="3882587"/>
                </a:lnTo>
                <a:lnTo>
                  <a:pt x="0" y="0"/>
                </a:lnTo>
                <a:close/>
              </a:path>
            </a:pathLst>
          </a:custGeom>
          <a:blipFill>
            <a:blip r:embed="rId5"/>
            <a:stretch>
              <a:fillRect l="0" t="0" r="0" b="0"/>
            </a:stretch>
          </a:blipFill>
        </p:spPr>
      </p:sp>
      <p:sp>
        <p:nvSpPr>
          <p:cNvPr name="TextBox 13" id="13"/>
          <p:cNvSpPr txBox="true"/>
          <p:nvPr/>
        </p:nvSpPr>
        <p:spPr>
          <a:xfrm rot="0">
            <a:off x="2384106" y="476141"/>
            <a:ext cx="13705070" cy="1362075"/>
          </a:xfrm>
          <a:prstGeom prst="rect">
            <a:avLst/>
          </a:prstGeom>
        </p:spPr>
        <p:txBody>
          <a:bodyPr anchor="t" rtlCol="false" tIns="0" lIns="0" bIns="0" rIns="0">
            <a:spAutoFit/>
          </a:bodyPr>
          <a:lstStyle/>
          <a:p>
            <a:pPr algn="ctr">
              <a:lnSpc>
                <a:spcPts val="5217"/>
              </a:lnSpc>
            </a:pPr>
            <a:r>
              <a:rPr lang="en-US" sz="4348">
                <a:solidFill>
                  <a:srgbClr val="FFFFFF"/>
                </a:solidFill>
                <a:latin typeface="Poppins"/>
              </a:rPr>
              <a:t>BERT (Bidirectional Encoder Representations from Transformers)</a:t>
            </a:r>
          </a:p>
        </p:txBody>
      </p:sp>
      <p:sp>
        <p:nvSpPr>
          <p:cNvPr name="AutoShape 14" id="14"/>
          <p:cNvSpPr/>
          <p:nvPr/>
        </p:nvSpPr>
        <p:spPr>
          <a:xfrm flipH="true" flipV="true">
            <a:off x="1907305" y="1914236"/>
            <a:ext cx="14473390" cy="0"/>
          </a:xfrm>
          <a:prstGeom prst="line">
            <a:avLst/>
          </a:prstGeom>
          <a:ln cap="flat" w="66675">
            <a:solidFill>
              <a:srgbClr val="5BDDE5"/>
            </a:solidFill>
            <a:prstDash val="solid"/>
            <a:headEnd type="none" len="sm" w="sm"/>
            <a:tailEnd type="none" len="sm" w="sm"/>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0800000">
            <a:off x="-1306086" y="4784384"/>
            <a:ext cx="4985461" cy="431743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alpha val="60784"/>
              </a:srgbClr>
            </a:solidFill>
          </p:spPr>
        </p:sp>
      </p:grpSp>
      <p:grpSp>
        <p:nvGrpSpPr>
          <p:cNvPr name="Group 4" id="4"/>
          <p:cNvGrpSpPr/>
          <p:nvPr/>
        </p:nvGrpSpPr>
        <p:grpSpPr>
          <a:xfrm rot="-10800000">
            <a:off x="3061137" y="7468788"/>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alpha val="55686"/>
              </a:srgbClr>
            </a:solidFill>
          </p:spPr>
        </p:sp>
      </p:grpSp>
      <p:grpSp>
        <p:nvGrpSpPr>
          <p:cNvPr name="Group 6" id="6"/>
          <p:cNvGrpSpPr/>
          <p:nvPr/>
        </p:nvGrpSpPr>
        <p:grpSpPr>
          <a:xfrm rot="-10800000">
            <a:off x="2780085" y="4005595"/>
            <a:ext cx="1798578" cy="155757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A59B3">
                <a:alpha val="47843"/>
              </a:srgbClr>
            </a:solidFill>
          </p:spPr>
        </p:sp>
      </p:grpSp>
      <p:grpSp>
        <p:nvGrpSpPr>
          <p:cNvPr name="Group 8" id="8"/>
          <p:cNvGrpSpPr/>
          <p:nvPr/>
        </p:nvGrpSpPr>
        <p:grpSpPr>
          <a:xfrm rot="-10800000">
            <a:off x="300983" y="7795449"/>
            <a:ext cx="3378391" cy="292570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A59B3">
                <a:alpha val="53725"/>
              </a:srgbClr>
            </a:solidFill>
          </p:spPr>
        </p:sp>
      </p:grpSp>
      <p:sp>
        <p:nvSpPr>
          <p:cNvPr name="AutoShape 10" id="10"/>
          <p:cNvSpPr/>
          <p:nvPr/>
        </p:nvSpPr>
        <p:spPr>
          <a:xfrm flipH="true" flipV="true">
            <a:off x="1907305" y="1712743"/>
            <a:ext cx="14473390" cy="0"/>
          </a:xfrm>
          <a:prstGeom prst="line">
            <a:avLst/>
          </a:prstGeom>
          <a:ln cap="flat" w="66675">
            <a:solidFill>
              <a:srgbClr val="5BDDE5"/>
            </a:solidFill>
            <a:prstDash val="solid"/>
            <a:headEnd type="none" len="sm" w="sm"/>
            <a:tailEnd type="none" len="sm" w="sm"/>
          </a:ln>
        </p:spPr>
      </p:sp>
      <p:sp>
        <p:nvSpPr>
          <p:cNvPr name="Freeform 11" id="11"/>
          <p:cNvSpPr/>
          <p:nvPr/>
        </p:nvSpPr>
        <p:spPr>
          <a:xfrm flipH="false" flipV="false" rot="0">
            <a:off x="480369" y="2269956"/>
            <a:ext cx="9628012" cy="5796065"/>
          </a:xfrm>
          <a:custGeom>
            <a:avLst/>
            <a:gdLst/>
            <a:ahLst/>
            <a:cxnLst/>
            <a:rect r="r" b="b" t="t" l="l"/>
            <a:pathLst>
              <a:path h="5796065" w="9628012">
                <a:moveTo>
                  <a:pt x="0" y="0"/>
                </a:moveTo>
                <a:lnTo>
                  <a:pt x="9628013" y="0"/>
                </a:lnTo>
                <a:lnTo>
                  <a:pt x="9628013" y="5796065"/>
                </a:lnTo>
                <a:lnTo>
                  <a:pt x="0" y="5796065"/>
                </a:lnTo>
                <a:lnTo>
                  <a:pt x="0" y="0"/>
                </a:lnTo>
                <a:close/>
              </a:path>
            </a:pathLst>
          </a:custGeom>
          <a:blipFill>
            <a:blip r:embed="rId3"/>
            <a:stretch>
              <a:fillRect l="-274" t="0" r="-274" b="0"/>
            </a:stretch>
          </a:blipFill>
        </p:spPr>
      </p:sp>
      <p:sp>
        <p:nvSpPr>
          <p:cNvPr name="Freeform 12" id="12"/>
          <p:cNvSpPr/>
          <p:nvPr/>
        </p:nvSpPr>
        <p:spPr>
          <a:xfrm flipH="false" flipV="false" rot="0">
            <a:off x="11393359" y="2269956"/>
            <a:ext cx="4609650" cy="4673144"/>
          </a:xfrm>
          <a:custGeom>
            <a:avLst/>
            <a:gdLst/>
            <a:ahLst/>
            <a:cxnLst/>
            <a:rect r="r" b="b" t="t" l="l"/>
            <a:pathLst>
              <a:path h="4673144" w="4609650">
                <a:moveTo>
                  <a:pt x="0" y="0"/>
                </a:moveTo>
                <a:lnTo>
                  <a:pt x="4609650" y="0"/>
                </a:lnTo>
                <a:lnTo>
                  <a:pt x="4609650" y="4673144"/>
                </a:lnTo>
                <a:lnTo>
                  <a:pt x="0" y="4673144"/>
                </a:lnTo>
                <a:lnTo>
                  <a:pt x="0" y="0"/>
                </a:lnTo>
                <a:close/>
              </a:path>
            </a:pathLst>
          </a:custGeom>
          <a:blipFill>
            <a:blip r:embed="rId4"/>
            <a:stretch>
              <a:fillRect l="0" t="0" r="0" b="0"/>
            </a:stretch>
          </a:blipFill>
        </p:spPr>
      </p:sp>
      <p:sp>
        <p:nvSpPr>
          <p:cNvPr name="Freeform 13" id="13"/>
          <p:cNvSpPr/>
          <p:nvPr/>
        </p:nvSpPr>
        <p:spPr>
          <a:xfrm flipH="false" flipV="false" rot="0">
            <a:off x="10353946" y="7266950"/>
            <a:ext cx="7410459" cy="2534994"/>
          </a:xfrm>
          <a:custGeom>
            <a:avLst/>
            <a:gdLst/>
            <a:ahLst/>
            <a:cxnLst/>
            <a:rect r="r" b="b" t="t" l="l"/>
            <a:pathLst>
              <a:path h="2534994" w="7410459">
                <a:moveTo>
                  <a:pt x="0" y="0"/>
                </a:moveTo>
                <a:lnTo>
                  <a:pt x="7410459" y="0"/>
                </a:lnTo>
                <a:lnTo>
                  <a:pt x="7410459" y="2534994"/>
                </a:lnTo>
                <a:lnTo>
                  <a:pt x="0" y="2534994"/>
                </a:lnTo>
                <a:lnTo>
                  <a:pt x="0" y="0"/>
                </a:lnTo>
                <a:close/>
              </a:path>
            </a:pathLst>
          </a:custGeom>
          <a:blipFill>
            <a:blip r:embed="rId5"/>
            <a:stretch>
              <a:fillRect l="0" t="0" r="0" b="0"/>
            </a:stretch>
          </a:blipFill>
        </p:spPr>
      </p:sp>
      <p:sp>
        <p:nvSpPr>
          <p:cNvPr name="TextBox 14" id="14"/>
          <p:cNvSpPr txBox="true"/>
          <p:nvPr/>
        </p:nvSpPr>
        <p:spPr>
          <a:xfrm rot="0">
            <a:off x="0" y="580232"/>
            <a:ext cx="18288000" cy="933450"/>
          </a:xfrm>
          <a:prstGeom prst="rect">
            <a:avLst/>
          </a:prstGeom>
        </p:spPr>
        <p:txBody>
          <a:bodyPr anchor="t" rtlCol="false" tIns="0" lIns="0" bIns="0" rIns="0">
            <a:spAutoFit/>
          </a:bodyPr>
          <a:lstStyle/>
          <a:p>
            <a:pPr algn="ctr">
              <a:lnSpc>
                <a:spcPts val="6962"/>
              </a:lnSpc>
            </a:pPr>
            <a:r>
              <a:rPr lang="en-US" sz="5802">
                <a:solidFill>
                  <a:srgbClr val="FFFFFF"/>
                </a:solidFill>
                <a:latin typeface="Poppins"/>
              </a:rPr>
              <a:t>T5(Text-to-Text Transformer)</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0800000">
            <a:off x="-1306086" y="4784384"/>
            <a:ext cx="4985461" cy="431743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alpha val="60784"/>
              </a:srgbClr>
            </a:solidFill>
          </p:spPr>
        </p:sp>
      </p:grpSp>
      <p:grpSp>
        <p:nvGrpSpPr>
          <p:cNvPr name="Group 4" id="4"/>
          <p:cNvGrpSpPr/>
          <p:nvPr/>
        </p:nvGrpSpPr>
        <p:grpSpPr>
          <a:xfrm rot="-10800000">
            <a:off x="3061137" y="7468788"/>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alpha val="55686"/>
              </a:srgbClr>
            </a:solidFill>
          </p:spPr>
        </p:sp>
      </p:grpSp>
      <p:grpSp>
        <p:nvGrpSpPr>
          <p:cNvPr name="Group 6" id="6"/>
          <p:cNvGrpSpPr/>
          <p:nvPr/>
        </p:nvGrpSpPr>
        <p:grpSpPr>
          <a:xfrm rot="-10800000">
            <a:off x="2780085" y="4005595"/>
            <a:ext cx="1798578" cy="155757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A59B3">
                <a:alpha val="47843"/>
              </a:srgbClr>
            </a:solidFill>
          </p:spPr>
        </p:sp>
      </p:grpSp>
      <p:grpSp>
        <p:nvGrpSpPr>
          <p:cNvPr name="Group 8" id="8"/>
          <p:cNvGrpSpPr/>
          <p:nvPr/>
        </p:nvGrpSpPr>
        <p:grpSpPr>
          <a:xfrm rot="-10800000">
            <a:off x="300983" y="7795449"/>
            <a:ext cx="3378391" cy="292570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A59B3">
                <a:alpha val="53725"/>
              </a:srgbClr>
            </a:solidFill>
          </p:spPr>
        </p:sp>
      </p:grpSp>
      <p:sp>
        <p:nvSpPr>
          <p:cNvPr name="AutoShape 10" id="10"/>
          <p:cNvSpPr/>
          <p:nvPr/>
        </p:nvSpPr>
        <p:spPr>
          <a:xfrm flipH="true" flipV="true">
            <a:off x="1907305" y="1712743"/>
            <a:ext cx="14473390" cy="0"/>
          </a:xfrm>
          <a:prstGeom prst="line">
            <a:avLst/>
          </a:prstGeom>
          <a:ln cap="flat" w="66675">
            <a:solidFill>
              <a:srgbClr val="5BDDE5"/>
            </a:solidFill>
            <a:prstDash val="solid"/>
            <a:headEnd type="none" len="sm" w="sm"/>
            <a:tailEnd type="none" len="sm" w="sm"/>
          </a:ln>
        </p:spPr>
      </p:sp>
      <p:sp>
        <p:nvSpPr>
          <p:cNvPr name="Freeform 11" id="11"/>
          <p:cNvSpPr/>
          <p:nvPr/>
        </p:nvSpPr>
        <p:spPr>
          <a:xfrm flipH="false" flipV="false" rot="0">
            <a:off x="5016954" y="2321730"/>
            <a:ext cx="7796854" cy="4925307"/>
          </a:xfrm>
          <a:custGeom>
            <a:avLst/>
            <a:gdLst/>
            <a:ahLst/>
            <a:cxnLst/>
            <a:rect r="r" b="b" t="t" l="l"/>
            <a:pathLst>
              <a:path h="4925307" w="7796854">
                <a:moveTo>
                  <a:pt x="0" y="0"/>
                </a:moveTo>
                <a:lnTo>
                  <a:pt x="7796854" y="0"/>
                </a:lnTo>
                <a:lnTo>
                  <a:pt x="7796854" y="4925307"/>
                </a:lnTo>
                <a:lnTo>
                  <a:pt x="0" y="4925307"/>
                </a:lnTo>
                <a:lnTo>
                  <a:pt x="0" y="0"/>
                </a:lnTo>
                <a:close/>
              </a:path>
            </a:pathLst>
          </a:custGeom>
          <a:blipFill>
            <a:blip r:embed="rId3"/>
            <a:stretch>
              <a:fillRect l="0" t="0" r="0" b="0"/>
            </a:stretch>
          </a:blipFill>
        </p:spPr>
      </p:sp>
      <p:sp>
        <p:nvSpPr>
          <p:cNvPr name="TextBox 12" id="12"/>
          <p:cNvSpPr txBox="true"/>
          <p:nvPr/>
        </p:nvSpPr>
        <p:spPr>
          <a:xfrm rot="0">
            <a:off x="0" y="580232"/>
            <a:ext cx="18288000" cy="933450"/>
          </a:xfrm>
          <a:prstGeom prst="rect">
            <a:avLst/>
          </a:prstGeom>
        </p:spPr>
        <p:txBody>
          <a:bodyPr anchor="t" rtlCol="false" tIns="0" lIns="0" bIns="0" rIns="0">
            <a:spAutoFit/>
          </a:bodyPr>
          <a:lstStyle/>
          <a:p>
            <a:pPr algn="ctr">
              <a:lnSpc>
                <a:spcPts val="6962"/>
              </a:lnSpc>
            </a:pPr>
            <a:r>
              <a:rPr lang="en-US" sz="5802">
                <a:solidFill>
                  <a:srgbClr val="FFFFFF"/>
                </a:solidFill>
                <a:latin typeface="Poppins"/>
              </a:rPr>
              <a:t>DialoGPT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0800000">
            <a:off x="-1306086" y="4784384"/>
            <a:ext cx="4985461" cy="431743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alpha val="60784"/>
              </a:srgbClr>
            </a:solidFill>
          </p:spPr>
        </p:sp>
      </p:grpSp>
      <p:grpSp>
        <p:nvGrpSpPr>
          <p:cNvPr name="Group 4" id="4"/>
          <p:cNvGrpSpPr/>
          <p:nvPr/>
        </p:nvGrpSpPr>
        <p:grpSpPr>
          <a:xfrm rot="-10800000">
            <a:off x="3061137" y="7468788"/>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alpha val="55686"/>
              </a:srgbClr>
            </a:solidFill>
          </p:spPr>
        </p:sp>
      </p:grpSp>
      <p:grpSp>
        <p:nvGrpSpPr>
          <p:cNvPr name="Group 6" id="6"/>
          <p:cNvGrpSpPr/>
          <p:nvPr/>
        </p:nvGrpSpPr>
        <p:grpSpPr>
          <a:xfrm rot="-10800000">
            <a:off x="2780085" y="4005595"/>
            <a:ext cx="1798578" cy="155757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A59B3">
                <a:alpha val="47843"/>
              </a:srgbClr>
            </a:solidFill>
          </p:spPr>
        </p:sp>
      </p:grpSp>
      <p:grpSp>
        <p:nvGrpSpPr>
          <p:cNvPr name="Group 8" id="8"/>
          <p:cNvGrpSpPr/>
          <p:nvPr/>
        </p:nvGrpSpPr>
        <p:grpSpPr>
          <a:xfrm rot="-10800000">
            <a:off x="300983" y="7795449"/>
            <a:ext cx="3378391" cy="292570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A59B3">
                <a:alpha val="53725"/>
              </a:srgbClr>
            </a:solidFill>
          </p:spPr>
        </p:sp>
      </p:grpSp>
      <p:sp>
        <p:nvSpPr>
          <p:cNvPr name="AutoShape 10" id="10"/>
          <p:cNvSpPr/>
          <p:nvPr/>
        </p:nvSpPr>
        <p:spPr>
          <a:xfrm flipH="true" flipV="true">
            <a:off x="1907305" y="1712743"/>
            <a:ext cx="14473390" cy="0"/>
          </a:xfrm>
          <a:prstGeom prst="line">
            <a:avLst/>
          </a:prstGeom>
          <a:ln cap="flat" w="66675">
            <a:solidFill>
              <a:srgbClr val="5BDDE5"/>
            </a:solidFill>
            <a:prstDash val="solid"/>
            <a:headEnd type="none" len="sm" w="sm"/>
            <a:tailEnd type="none" len="sm" w="sm"/>
          </a:ln>
        </p:spPr>
      </p:sp>
      <p:sp>
        <p:nvSpPr>
          <p:cNvPr name="Freeform 11" id="11"/>
          <p:cNvSpPr/>
          <p:nvPr/>
        </p:nvSpPr>
        <p:spPr>
          <a:xfrm flipH="false" flipV="false" rot="0">
            <a:off x="11745041" y="1908006"/>
            <a:ext cx="6046684" cy="4455451"/>
          </a:xfrm>
          <a:custGeom>
            <a:avLst/>
            <a:gdLst/>
            <a:ahLst/>
            <a:cxnLst/>
            <a:rect r="r" b="b" t="t" l="l"/>
            <a:pathLst>
              <a:path h="4455451" w="6046684">
                <a:moveTo>
                  <a:pt x="0" y="0"/>
                </a:moveTo>
                <a:lnTo>
                  <a:pt x="6046683" y="0"/>
                </a:lnTo>
                <a:lnTo>
                  <a:pt x="6046683" y="4455451"/>
                </a:lnTo>
                <a:lnTo>
                  <a:pt x="0" y="4455451"/>
                </a:lnTo>
                <a:lnTo>
                  <a:pt x="0" y="0"/>
                </a:lnTo>
                <a:close/>
              </a:path>
            </a:pathLst>
          </a:custGeom>
          <a:blipFill>
            <a:blip r:embed="rId3"/>
            <a:stretch>
              <a:fillRect l="0" t="0" r="0" b="0"/>
            </a:stretch>
          </a:blipFill>
        </p:spPr>
      </p:sp>
      <p:sp>
        <p:nvSpPr>
          <p:cNvPr name="Freeform 12" id="12"/>
          <p:cNvSpPr/>
          <p:nvPr/>
        </p:nvSpPr>
        <p:spPr>
          <a:xfrm flipH="false" flipV="false" rot="0">
            <a:off x="535993" y="1908006"/>
            <a:ext cx="8608007" cy="3867960"/>
          </a:xfrm>
          <a:custGeom>
            <a:avLst/>
            <a:gdLst/>
            <a:ahLst/>
            <a:cxnLst/>
            <a:rect r="r" b="b" t="t" l="l"/>
            <a:pathLst>
              <a:path h="3867960" w="8608007">
                <a:moveTo>
                  <a:pt x="0" y="0"/>
                </a:moveTo>
                <a:lnTo>
                  <a:pt x="8608007" y="0"/>
                </a:lnTo>
                <a:lnTo>
                  <a:pt x="8608007" y="3867960"/>
                </a:lnTo>
                <a:lnTo>
                  <a:pt x="0" y="3867960"/>
                </a:lnTo>
                <a:lnTo>
                  <a:pt x="0" y="0"/>
                </a:lnTo>
                <a:close/>
              </a:path>
            </a:pathLst>
          </a:custGeom>
          <a:blipFill>
            <a:blip r:embed="rId4"/>
            <a:stretch>
              <a:fillRect l="0" t="0" r="0" b="0"/>
            </a:stretch>
          </a:blipFill>
        </p:spPr>
      </p:sp>
      <p:sp>
        <p:nvSpPr>
          <p:cNvPr name="Freeform 13" id="13"/>
          <p:cNvSpPr/>
          <p:nvPr/>
        </p:nvSpPr>
        <p:spPr>
          <a:xfrm flipH="false" flipV="false" rot="0">
            <a:off x="4380835" y="6525382"/>
            <a:ext cx="11194035" cy="3105620"/>
          </a:xfrm>
          <a:custGeom>
            <a:avLst/>
            <a:gdLst/>
            <a:ahLst/>
            <a:cxnLst/>
            <a:rect r="r" b="b" t="t" l="l"/>
            <a:pathLst>
              <a:path h="3105620" w="11194035">
                <a:moveTo>
                  <a:pt x="0" y="0"/>
                </a:moveTo>
                <a:lnTo>
                  <a:pt x="11194035" y="0"/>
                </a:lnTo>
                <a:lnTo>
                  <a:pt x="11194035" y="3105620"/>
                </a:lnTo>
                <a:lnTo>
                  <a:pt x="0" y="3105620"/>
                </a:lnTo>
                <a:lnTo>
                  <a:pt x="0" y="0"/>
                </a:lnTo>
                <a:close/>
              </a:path>
            </a:pathLst>
          </a:custGeom>
          <a:blipFill>
            <a:blip r:embed="rId5"/>
            <a:stretch>
              <a:fillRect l="0" t="0" r="0" b="0"/>
            </a:stretch>
          </a:blipFill>
        </p:spPr>
      </p:sp>
      <p:sp>
        <p:nvSpPr>
          <p:cNvPr name="TextBox 14" id="14"/>
          <p:cNvSpPr txBox="true"/>
          <p:nvPr/>
        </p:nvSpPr>
        <p:spPr>
          <a:xfrm rot="0">
            <a:off x="0" y="580232"/>
            <a:ext cx="18288000" cy="933450"/>
          </a:xfrm>
          <a:prstGeom prst="rect">
            <a:avLst/>
          </a:prstGeom>
        </p:spPr>
        <p:txBody>
          <a:bodyPr anchor="t" rtlCol="false" tIns="0" lIns="0" bIns="0" rIns="0">
            <a:spAutoFit/>
          </a:bodyPr>
          <a:lstStyle/>
          <a:p>
            <a:pPr algn="ctr">
              <a:lnSpc>
                <a:spcPts val="6962"/>
              </a:lnSpc>
            </a:pPr>
            <a:r>
              <a:rPr lang="en-US" sz="5802">
                <a:solidFill>
                  <a:srgbClr val="FFFFFF"/>
                </a:solidFill>
                <a:latin typeface="Poppins"/>
              </a:rPr>
              <a:t>Bloom</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0800000">
            <a:off x="-1306086" y="4784384"/>
            <a:ext cx="4985461" cy="431743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alpha val="60784"/>
              </a:srgbClr>
            </a:solidFill>
          </p:spPr>
        </p:sp>
      </p:grpSp>
      <p:grpSp>
        <p:nvGrpSpPr>
          <p:cNvPr name="Group 4" id="4"/>
          <p:cNvGrpSpPr/>
          <p:nvPr/>
        </p:nvGrpSpPr>
        <p:grpSpPr>
          <a:xfrm rot="-10800000">
            <a:off x="3061137" y="7468788"/>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alpha val="55686"/>
              </a:srgbClr>
            </a:solidFill>
          </p:spPr>
        </p:sp>
      </p:grpSp>
      <p:grpSp>
        <p:nvGrpSpPr>
          <p:cNvPr name="Group 6" id="6"/>
          <p:cNvGrpSpPr/>
          <p:nvPr/>
        </p:nvGrpSpPr>
        <p:grpSpPr>
          <a:xfrm rot="-10800000">
            <a:off x="2780085" y="4005595"/>
            <a:ext cx="1798578" cy="155757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A59B3">
                <a:alpha val="47843"/>
              </a:srgbClr>
            </a:solidFill>
          </p:spPr>
        </p:sp>
      </p:grpSp>
      <p:grpSp>
        <p:nvGrpSpPr>
          <p:cNvPr name="Group 8" id="8"/>
          <p:cNvGrpSpPr/>
          <p:nvPr/>
        </p:nvGrpSpPr>
        <p:grpSpPr>
          <a:xfrm rot="-10800000">
            <a:off x="300983" y="7795449"/>
            <a:ext cx="3378391" cy="292570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A59B3">
                <a:alpha val="53725"/>
              </a:srgbClr>
            </a:solidFill>
          </p:spPr>
        </p:sp>
      </p:grpSp>
      <p:sp>
        <p:nvSpPr>
          <p:cNvPr name="AutoShape 10" id="10"/>
          <p:cNvSpPr/>
          <p:nvPr/>
        </p:nvSpPr>
        <p:spPr>
          <a:xfrm flipH="true" flipV="true">
            <a:off x="1907305" y="1712743"/>
            <a:ext cx="14473390" cy="0"/>
          </a:xfrm>
          <a:prstGeom prst="line">
            <a:avLst/>
          </a:prstGeom>
          <a:ln cap="flat" w="66675">
            <a:solidFill>
              <a:srgbClr val="5BDDE5"/>
            </a:solidFill>
            <a:prstDash val="solid"/>
            <a:headEnd type="none" len="sm" w="sm"/>
            <a:tailEnd type="none" len="sm" w="sm"/>
          </a:ln>
        </p:spPr>
      </p:sp>
      <p:sp>
        <p:nvSpPr>
          <p:cNvPr name="Freeform 11" id="11"/>
          <p:cNvSpPr/>
          <p:nvPr/>
        </p:nvSpPr>
        <p:spPr>
          <a:xfrm flipH="false" flipV="false" rot="0">
            <a:off x="835227" y="2065304"/>
            <a:ext cx="6963433" cy="4404737"/>
          </a:xfrm>
          <a:custGeom>
            <a:avLst/>
            <a:gdLst/>
            <a:ahLst/>
            <a:cxnLst/>
            <a:rect r="r" b="b" t="t" l="l"/>
            <a:pathLst>
              <a:path h="4404737" w="6963433">
                <a:moveTo>
                  <a:pt x="0" y="0"/>
                </a:moveTo>
                <a:lnTo>
                  <a:pt x="6963433" y="0"/>
                </a:lnTo>
                <a:lnTo>
                  <a:pt x="6963433" y="4404737"/>
                </a:lnTo>
                <a:lnTo>
                  <a:pt x="0" y="4404737"/>
                </a:lnTo>
                <a:lnTo>
                  <a:pt x="0" y="0"/>
                </a:lnTo>
                <a:close/>
              </a:path>
            </a:pathLst>
          </a:custGeom>
          <a:blipFill>
            <a:blip r:embed="rId3"/>
            <a:stretch>
              <a:fillRect l="0" t="0" r="0" b="0"/>
            </a:stretch>
          </a:blipFill>
        </p:spPr>
      </p:sp>
      <p:sp>
        <p:nvSpPr>
          <p:cNvPr name="Freeform 12" id="12"/>
          <p:cNvSpPr/>
          <p:nvPr/>
        </p:nvSpPr>
        <p:spPr>
          <a:xfrm flipH="false" flipV="false" rot="0">
            <a:off x="8107436" y="2065304"/>
            <a:ext cx="9151864" cy="2345233"/>
          </a:xfrm>
          <a:custGeom>
            <a:avLst/>
            <a:gdLst/>
            <a:ahLst/>
            <a:cxnLst/>
            <a:rect r="r" b="b" t="t" l="l"/>
            <a:pathLst>
              <a:path h="2345233" w="9151864">
                <a:moveTo>
                  <a:pt x="0" y="0"/>
                </a:moveTo>
                <a:lnTo>
                  <a:pt x="9151864" y="0"/>
                </a:lnTo>
                <a:lnTo>
                  <a:pt x="9151864" y="2345233"/>
                </a:lnTo>
                <a:lnTo>
                  <a:pt x="0" y="2345233"/>
                </a:lnTo>
                <a:lnTo>
                  <a:pt x="0" y="0"/>
                </a:lnTo>
                <a:close/>
              </a:path>
            </a:pathLst>
          </a:custGeom>
          <a:blipFill>
            <a:blip r:embed="rId4"/>
            <a:stretch>
              <a:fillRect l="0" t="0" r="0" b="0"/>
            </a:stretch>
          </a:blipFill>
        </p:spPr>
      </p:sp>
      <p:sp>
        <p:nvSpPr>
          <p:cNvPr name="Freeform 13" id="13"/>
          <p:cNvSpPr/>
          <p:nvPr/>
        </p:nvSpPr>
        <p:spPr>
          <a:xfrm flipH="false" flipV="false" rot="0">
            <a:off x="8107436" y="4962987"/>
            <a:ext cx="9151864" cy="4473042"/>
          </a:xfrm>
          <a:custGeom>
            <a:avLst/>
            <a:gdLst/>
            <a:ahLst/>
            <a:cxnLst/>
            <a:rect r="r" b="b" t="t" l="l"/>
            <a:pathLst>
              <a:path h="4473042" w="9151864">
                <a:moveTo>
                  <a:pt x="0" y="0"/>
                </a:moveTo>
                <a:lnTo>
                  <a:pt x="9151864" y="0"/>
                </a:lnTo>
                <a:lnTo>
                  <a:pt x="9151864" y="4473042"/>
                </a:lnTo>
                <a:lnTo>
                  <a:pt x="0" y="4473042"/>
                </a:lnTo>
                <a:lnTo>
                  <a:pt x="0" y="0"/>
                </a:lnTo>
                <a:close/>
              </a:path>
            </a:pathLst>
          </a:custGeom>
          <a:blipFill>
            <a:blip r:embed="rId5"/>
            <a:stretch>
              <a:fillRect l="0" t="-5516" r="0" b="-5516"/>
            </a:stretch>
          </a:blipFill>
        </p:spPr>
      </p:sp>
      <p:sp>
        <p:nvSpPr>
          <p:cNvPr name="TextBox 14" id="14"/>
          <p:cNvSpPr txBox="true"/>
          <p:nvPr/>
        </p:nvSpPr>
        <p:spPr>
          <a:xfrm rot="0">
            <a:off x="0" y="580232"/>
            <a:ext cx="18288000" cy="933450"/>
          </a:xfrm>
          <a:prstGeom prst="rect">
            <a:avLst/>
          </a:prstGeom>
        </p:spPr>
        <p:txBody>
          <a:bodyPr anchor="t" rtlCol="false" tIns="0" lIns="0" bIns="0" rIns="0">
            <a:spAutoFit/>
          </a:bodyPr>
          <a:lstStyle/>
          <a:p>
            <a:pPr algn="ctr">
              <a:lnSpc>
                <a:spcPts val="6962"/>
              </a:lnSpc>
            </a:pPr>
            <a:r>
              <a:rPr lang="en-US" sz="5802">
                <a:solidFill>
                  <a:srgbClr val="FFFFFF"/>
                </a:solidFill>
                <a:latin typeface="Poppins"/>
              </a:rPr>
              <a:t>RoBERTa</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0800000">
            <a:off x="-1306086" y="4784384"/>
            <a:ext cx="4985461" cy="431743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alpha val="60784"/>
              </a:srgbClr>
            </a:solidFill>
          </p:spPr>
        </p:sp>
      </p:grpSp>
      <p:grpSp>
        <p:nvGrpSpPr>
          <p:cNvPr name="Group 4" id="4"/>
          <p:cNvGrpSpPr/>
          <p:nvPr/>
        </p:nvGrpSpPr>
        <p:grpSpPr>
          <a:xfrm rot="-10800000">
            <a:off x="3061137" y="7468788"/>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alpha val="55686"/>
              </a:srgbClr>
            </a:solidFill>
          </p:spPr>
        </p:sp>
      </p:grpSp>
      <p:grpSp>
        <p:nvGrpSpPr>
          <p:cNvPr name="Group 6" id="6"/>
          <p:cNvGrpSpPr/>
          <p:nvPr/>
        </p:nvGrpSpPr>
        <p:grpSpPr>
          <a:xfrm rot="-10800000">
            <a:off x="2780085" y="4005595"/>
            <a:ext cx="1798578" cy="155757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A59B3">
                <a:alpha val="47843"/>
              </a:srgbClr>
            </a:solidFill>
          </p:spPr>
        </p:sp>
      </p:grpSp>
      <p:grpSp>
        <p:nvGrpSpPr>
          <p:cNvPr name="Group 8" id="8"/>
          <p:cNvGrpSpPr/>
          <p:nvPr/>
        </p:nvGrpSpPr>
        <p:grpSpPr>
          <a:xfrm rot="-10800000">
            <a:off x="300983" y="7795449"/>
            <a:ext cx="3378391" cy="292570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A59B3">
                <a:alpha val="53725"/>
              </a:srgbClr>
            </a:solidFill>
          </p:spPr>
        </p:sp>
      </p:grpSp>
      <p:sp>
        <p:nvSpPr>
          <p:cNvPr name="Freeform 10" id="10"/>
          <p:cNvSpPr/>
          <p:nvPr/>
        </p:nvSpPr>
        <p:spPr>
          <a:xfrm flipH="false" flipV="false" rot="0">
            <a:off x="607918" y="2243428"/>
            <a:ext cx="17072165" cy="5800145"/>
          </a:xfrm>
          <a:custGeom>
            <a:avLst/>
            <a:gdLst/>
            <a:ahLst/>
            <a:cxnLst/>
            <a:rect r="r" b="b" t="t" l="l"/>
            <a:pathLst>
              <a:path h="5800145" w="17072165">
                <a:moveTo>
                  <a:pt x="0" y="0"/>
                </a:moveTo>
                <a:lnTo>
                  <a:pt x="17072164" y="0"/>
                </a:lnTo>
                <a:lnTo>
                  <a:pt x="17072164" y="5800144"/>
                </a:lnTo>
                <a:lnTo>
                  <a:pt x="0" y="5800144"/>
                </a:lnTo>
                <a:lnTo>
                  <a:pt x="0" y="0"/>
                </a:lnTo>
                <a:close/>
              </a:path>
            </a:pathLst>
          </a:custGeom>
          <a:blipFill>
            <a:blip r:embed="rId2"/>
            <a:stretch>
              <a:fillRect l="-274" t="0" r="-274" b="0"/>
            </a:stretch>
          </a:blipFill>
        </p:spPr>
      </p:sp>
      <p:sp>
        <p:nvSpPr>
          <p:cNvPr name="TextBox 11" id="11"/>
          <p:cNvSpPr txBox="true"/>
          <p:nvPr/>
        </p:nvSpPr>
        <p:spPr>
          <a:xfrm rot="0">
            <a:off x="1028700" y="827189"/>
            <a:ext cx="16230600" cy="819150"/>
          </a:xfrm>
          <a:prstGeom prst="rect">
            <a:avLst/>
          </a:prstGeom>
        </p:spPr>
        <p:txBody>
          <a:bodyPr anchor="t" rtlCol="false" tIns="0" lIns="0" bIns="0" rIns="0">
            <a:spAutoFit/>
          </a:bodyPr>
          <a:lstStyle/>
          <a:p>
            <a:pPr algn="ctr">
              <a:lnSpc>
                <a:spcPts val="6179"/>
              </a:lnSpc>
            </a:pPr>
            <a:r>
              <a:rPr lang="en-US" sz="5149">
                <a:solidFill>
                  <a:srgbClr val="FFFFFF"/>
                </a:solidFill>
                <a:latin typeface="Poppins"/>
              </a:rPr>
              <a:t>Differences between Models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0800000">
            <a:off x="-1306086" y="4784384"/>
            <a:ext cx="4985461" cy="431743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alpha val="60784"/>
              </a:srgbClr>
            </a:solidFill>
          </p:spPr>
        </p:sp>
      </p:grpSp>
      <p:grpSp>
        <p:nvGrpSpPr>
          <p:cNvPr name="Group 4" id="4"/>
          <p:cNvGrpSpPr/>
          <p:nvPr/>
        </p:nvGrpSpPr>
        <p:grpSpPr>
          <a:xfrm rot="-10800000">
            <a:off x="3061137" y="7468788"/>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alpha val="55686"/>
              </a:srgbClr>
            </a:solidFill>
          </p:spPr>
        </p:sp>
      </p:grpSp>
      <p:grpSp>
        <p:nvGrpSpPr>
          <p:cNvPr name="Group 6" id="6"/>
          <p:cNvGrpSpPr/>
          <p:nvPr/>
        </p:nvGrpSpPr>
        <p:grpSpPr>
          <a:xfrm rot="-10800000">
            <a:off x="2780085" y="4005595"/>
            <a:ext cx="1798578" cy="155757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A59B3">
                <a:alpha val="47843"/>
              </a:srgbClr>
            </a:solidFill>
          </p:spPr>
        </p:sp>
      </p:grpSp>
      <p:grpSp>
        <p:nvGrpSpPr>
          <p:cNvPr name="Group 8" id="8"/>
          <p:cNvGrpSpPr/>
          <p:nvPr/>
        </p:nvGrpSpPr>
        <p:grpSpPr>
          <a:xfrm rot="-10800000">
            <a:off x="300983" y="7795449"/>
            <a:ext cx="3378391" cy="292570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A59B3">
                <a:alpha val="53725"/>
              </a:srgbClr>
            </a:solidFill>
          </p:spPr>
        </p:sp>
      </p:grpSp>
      <p:sp>
        <p:nvSpPr>
          <p:cNvPr name="Freeform 10" id="10"/>
          <p:cNvSpPr/>
          <p:nvPr/>
        </p:nvSpPr>
        <p:spPr>
          <a:xfrm flipH="false" flipV="false" rot="0">
            <a:off x="206901" y="3010783"/>
            <a:ext cx="17874199" cy="4265434"/>
          </a:xfrm>
          <a:custGeom>
            <a:avLst/>
            <a:gdLst/>
            <a:ahLst/>
            <a:cxnLst/>
            <a:rect r="r" b="b" t="t" l="l"/>
            <a:pathLst>
              <a:path h="4265434" w="17874199">
                <a:moveTo>
                  <a:pt x="0" y="0"/>
                </a:moveTo>
                <a:lnTo>
                  <a:pt x="17874198" y="0"/>
                </a:lnTo>
                <a:lnTo>
                  <a:pt x="17874198" y="4265434"/>
                </a:lnTo>
                <a:lnTo>
                  <a:pt x="0" y="4265434"/>
                </a:lnTo>
                <a:lnTo>
                  <a:pt x="0" y="0"/>
                </a:lnTo>
                <a:close/>
              </a:path>
            </a:pathLst>
          </a:custGeom>
          <a:blipFill>
            <a:blip r:embed="rId2"/>
            <a:stretch>
              <a:fillRect l="0" t="0" r="0" b="0"/>
            </a:stretch>
          </a:blipFill>
        </p:spPr>
      </p:sp>
      <p:sp>
        <p:nvSpPr>
          <p:cNvPr name="TextBox 11" id="11"/>
          <p:cNvSpPr txBox="true"/>
          <p:nvPr/>
        </p:nvSpPr>
        <p:spPr>
          <a:xfrm rot="0">
            <a:off x="1028700" y="827189"/>
            <a:ext cx="16230600" cy="819150"/>
          </a:xfrm>
          <a:prstGeom prst="rect">
            <a:avLst/>
          </a:prstGeom>
        </p:spPr>
        <p:txBody>
          <a:bodyPr anchor="t" rtlCol="false" tIns="0" lIns="0" bIns="0" rIns="0">
            <a:spAutoFit/>
          </a:bodyPr>
          <a:lstStyle/>
          <a:p>
            <a:pPr algn="ctr">
              <a:lnSpc>
                <a:spcPts val="6179"/>
              </a:lnSpc>
            </a:pPr>
            <a:r>
              <a:rPr lang="en-US" sz="5149">
                <a:solidFill>
                  <a:srgbClr val="FFFFFF"/>
                </a:solidFill>
                <a:latin typeface="Poppins"/>
              </a:rPr>
              <a:t>Differences between Models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0800000">
            <a:off x="-1306086" y="4784384"/>
            <a:ext cx="4985461" cy="431743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alpha val="60784"/>
              </a:srgbClr>
            </a:solidFill>
          </p:spPr>
        </p:sp>
      </p:grpSp>
      <p:grpSp>
        <p:nvGrpSpPr>
          <p:cNvPr name="Group 4" id="4"/>
          <p:cNvGrpSpPr/>
          <p:nvPr/>
        </p:nvGrpSpPr>
        <p:grpSpPr>
          <a:xfrm rot="-10800000">
            <a:off x="3061137" y="7468788"/>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alpha val="55686"/>
              </a:srgbClr>
            </a:solidFill>
          </p:spPr>
        </p:sp>
      </p:grpSp>
      <p:grpSp>
        <p:nvGrpSpPr>
          <p:cNvPr name="Group 6" id="6"/>
          <p:cNvGrpSpPr/>
          <p:nvPr/>
        </p:nvGrpSpPr>
        <p:grpSpPr>
          <a:xfrm rot="-10800000">
            <a:off x="2780085" y="4005595"/>
            <a:ext cx="1798578" cy="155757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A59B3">
                <a:alpha val="47843"/>
              </a:srgbClr>
            </a:solidFill>
          </p:spPr>
        </p:sp>
      </p:grpSp>
      <p:grpSp>
        <p:nvGrpSpPr>
          <p:cNvPr name="Group 8" id="8"/>
          <p:cNvGrpSpPr/>
          <p:nvPr/>
        </p:nvGrpSpPr>
        <p:grpSpPr>
          <a:xfrm rot="-10800000">
            <a:off x="300983" y="7795449"/>
            <a:ext cx="3378391" cy="292570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A59B3">
                <a:alpha val="53725"/>
              </a:srgbClr>
            </a:solidFill>
          </p:spPr>
        </p:sp>
      </p:grpSp>
      <p:sp>
        <p:nvSpPr>
          <p:cNvPr name="TextBox 10" id="10"/>
          <p:cNvSpPr txBox="true"/>
          <p:nvPr/>
        </p:nvSpPr>
        <p:spPr>
          <a:xfrm rot="0">
            <a:off x="3286228" y="8353425"/>
            <a:ext cx="13914165" cy="1752600"/>
          </a:xfrm>
          <a:prstGeom prst="rect">
            <a:avLst/>
          </a:prstGeom>
        </p:spPr>
        <p:txBody>
          <a:bodyPr anchor="t" rtlCol="false" tIns="0" lIns="0" bIns="0" rIns="0">
            <a:spAutoFit/>
          </a:bodyPr>
          <a:lstStyle/>
          <a:p>
            <a:pPr algn="r">
              <a:lnSpc>
                <a:spcPts val="6719"/>
              </a:lnSpc>
            </a:pPr>
            <a:r>
              <a:rPr lang="en-US" sz="5599">
                <a:solidFill>
                  <a:srgbClr val="FFFFFF"/>
                </a:solidFill>
                <a:latin typeface="Poppins"/>
              </a:rPr>
              <a:t>Model Training</a:t>
            </a:r>
          </a:p>
          <a:p>
            <a:pPr algn="r">
              <a:lnSpc>
                <a:spcPts val="6719"/>
              </a:lnSpc>
            </a:pPr>
          </a:p>
        </p:txBody>
      </p:sp>
      <p:sp>
        <p:nvSpPr>
          <p:cNvPr name="Freeform 11" id="11"/>
          <p:cNvSpPr/>
          <p:nvPr/>
        </p:nvSpPr>
        <p:spPr>
          <a:xfrm flipH="false" flipV="false" rot="0">
            <a:off x="6845560" y="6015245"/>
            <a:ext cx="10413740" cy="1962799"/>
          </a:xfrm>
          <a:custGeom>
            <a:avLst/>
            <a:gdLst/>
            <a:ahLst/>
            <a:cxnLst/>
            <a:rect r="r" b="b" t="t" l="l"/>
            <a:pathLst>
              <a:path h="1962799" w="10413740">
                <a:moveTo>
                  <a:pt x="0" y="0"/>
                </a:moveTo>
                <a:lnTo>
                  <a:pt x="10413740" y="0"/>
                </a:lnTo>
                <a:lnTo>
                  <a:pt x="10413740" y="1962799"/>
                </a:lnTo>
                <a:lnTo>
                  <a:pt x="0" y="1962799"/>
                </a:lnTo>
                <a:lnTo>
                  <a:pt x="0" y="0"/>
                </a:lnTo>
                <a:close/>
              </a:path>
            </a:pathLst>
          </a:custGeom>
          <a:blipFill>
            <a:blip r:embed="rId2"/>
            <a:stretch>
              <a:fillRect l="0" t="0" r="0" b="0"/>
            </a:stretch>
          </a:blipFill>
        </p:spPr>
      </p:sp>
      <p:sp>
        <p:nvSpPr>
          <p:cNvPr name="Freeform 12" id="12"/>
          <p:cNvSpPr/>
          <p:nvPr/>
        </p:nvSpPr>
        <p:spPr>
          <a:xfrm flipH="false" flipV="false" rot="0">
            <a:off x="10243311" y="859855"/>
            <a:ext cx="6877657" cy="4044256"/>
          </a:xfrm>
          <a:custGeom>
            <a:avLst/>
            <a:gdLst/>
            <a:ahLst/>
            <a:cxnLst/>
            <a:rect r="r" b="b" t="t" l="l"/>
            <a:pathLst>
              <a:path h="4044256" w="6877657">
                <a:moveTo>
                  <a:pt x="0" y="0"/>
                </a:moveTo>
                <a:lnTo>
                  <a:pt x="6877657" y="0"/>
                </a:lnTo>
                <a:lnTo>
                  <a:pt x="6877657" y="4044257"/>
                </a:lnTo>
                <a:lnTo>
                  <a:pt x="0" y="4044257"/>
                </a:lnTo>
                <a:lnTo>
                  <a:pt x="0" y="0"/>
                </a:lnTo>
                <a:close/>
              </a:path>
            </a:pathLst>
          </a:custGeom>
          <a:blipFill>
            <a:blip r:embed="rId3"/>
            <a:stretch>
              <a:fillRect l="0" t="0" r="0" b="0"/>
            </a:stretch>
          </a:blipFill>
        </p:spPr>
      </p:sp>
      <p:sp>
        <p:nvSpPr>
          <p:cNvPr name="Freeform 13" id="13"/>
          <p:cNvSpPr/>
          <p:nvPr/>
        </p:nvSpPr>
        <p:spPr>
          <a:xfrm flipH="false" flipV="false" rot="0">
            <a:off x="937120" y="859855"/>
            <a:ext cx="7283089" cy="4044256"/>
          </a:xfrm>
          <a:custGeom>
            <a:avLst/>
            <a:gdLst/>
            <a:ahLst/>
            <a:cxnLst/>
            <a:rect r="r" b="b" t="t" l="l"/>
            <a:pathLst>
              <a:path h="4044256" w="7283089">
                <a:moveTo>
                  <a:pt x="0" y="0"/>
                </a:moveTo>
                <a:lnTo>
                  <a:pt x="7283088" y="0"/>
                </a:lnTo>
                <a:lnTo>
                  <a:pt x="7283088" y="4044257"/>
                </a:lnTo>
                <a:lnTo>
                  <a:pt x="0" y="4044257"/>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93640" y="1701840"/>
            <a:ext cx="7393937" cy="8337377"/>
          </a:xfrm>
          <a:custGeom>
            <a:avLst/>
            <a:gdLst/>
            <a:ahLst/>
            <a:cxnLst/>
            <a:rect r="r" b="b" t="t" l="l"/>
            <a:pathLst>
              <a:path h="8337377" w="7393937">
                <a:moveTo>
                  <a:pt x="0" y="0"/>
                </a:moveTo>
                <a:lnTo>
                  <a:pt x="7393937" y="0"/>
                </a:lnTo>
                <a:lnTo>
                  <a:pt x="7393937" y="8337377"/>
                </a:lnTo>
                <a:lnTo>
                  <a:pt x="0" y="8337377"/>
                </a:lnTo>
                <a:lnTo>
                  <a:pt x="0" y="0"/>
                </a:lnTo>
                <a:close/>
              </a:path>
            </a:pathLst>
          </a:custGeom>
          <a:blipFill>
            <a:blip r:embed="rId2"/>
            <a:stretch>
              <a:fillRect l="0" t="0" r="0" b="0"/>
            </a:stretch>
          </a:blipFill>
        </p:spPr>
      </p:sp>
      <p:sp>
        <p:nvSpPr>
          <p:cNvPr name="Freeform 3" id="3"/>
          <p:cNvSpPr/>
          <p:nvPr/>
        </p:nvSpPr>
        <p:spPr>
          <a:xfrm flipH="false" flipV="false" rot="0">
            <a:off x="9503864" y="1701840"/>
            <a:ext cx="8233903" cy="8212461"/>
          </a:xfrm>
          <a:custGeom>
            <a:avLst/>
            <a:gdLst/>
            <a:ahLst/>
            <a:cxnLst/>
            <a:rect r="r" b="b" t="t" l="l"/>
            <a:pathLst>
              <a:path h="8212461" w="8233903">
                <a:moveTo>
                  <a:pt x="0" y="0"/>
                </a:moveTo>
                <a:lnTo>
                  <a:pt x="8233903" y="0"/>
                </a:lnTo>
                <a:lnTo>
                  <a:pt x="8233903" y="8212461"/>
                </a:lnTo>
                <a:lnTo>
                  <a:pt x="0" y="8212461"/>
                </a:lnTo>
                <a:lnTo>
                  <a:pt x="0" y="0"/>
                </a:lnTo>
                <a:close/>
              </a:path>
            </a:pathLst>
          </a:custGeom>
          <a:blipFill>
            <a:blip r:embed="rId3"/>
            <a:stretch>
              <a:fillRect l="0" t="0" r="0" b="0"/>
            </a:stretch>
          </a:blipFill>
        </p:spPr>
      </p:sp>
      <p:sp>
        <p:nvSpPr>
          <p:cNvPr name="TextBox 4" id="4"/>
          <p:cNvSpPr txBox="true"/>
          <p:nvPr/>
        </p:nvSpPr>
        <p:spPr>
          <a:xfrm rot="0">
            <a:off x="2189666" y="519112"/>
            <a:ext cx="14628395" cy="962025"/>
          </a:xfrm>
          <a:prstGeom prst="rect">
            <a:avLst/>
          </a:prstGeom>
        </p:spPr>
        <p:txBody>
          <a:bodyPr anchor="t" rtlCol="false" tIns="0" lIns="0" bIns="0" rIns="0">
            <a:spAutoFit/>
          </a:bodyPr>
          <a:lstStyle/>
          <a:p>
            <a:pPr>
              <a:lnSpc>
                <a:spcPts val="7199"/>
              </a:lnSpc>
            </a:pPr>
            <a:r>
              <a:rPr lang="en-US" sz="5999">
                <a:solidFill>
                  <a:srgbClr val="FFFFFF"/>
                </a:solidFill>
                <a:latin typeface="Poppins Bold"/>
              </a:rPr>
              <a:t>            PROJECT ARCHITECTURE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861276" y="2923986"/>
            <a:ext cx="10565448" cy="6125423"/>
          </a:xfrm>
          <a:custGeom>
            <a:avLst/>
            <a:gdLst/>
            <a:ahLst/>
            <a:cxnLst/>
            <a:rect r="r" b="b" t="t" l="l"/>
            <a:pathLst>
              <a:path h="6125423" w="10565448">
                <a:moveTo>
                  <a:pt x="0" y="0"/>
                </a:moveTo>
                <a:lnTo>
                  <a:pt x="10565448" y="0"/>
                </a:lnTo>
                <a:lnTo>
                  <a:pt x="10565448" y="6125423"/>
                </a:lnTo>
                <a:lnTo>
                  <a:pt x="0" y="6125423"/>
                </a:lnTo>
                <a:lnTo>
                  <a:pt x="0" y="0"/>
                </a:lnTo>
                <a:close/>
              </a:path>
            </a:pathLst>
          </a:custGeom>
          <a:blipFill>
            <a:blip r:embed="rId2"/>
            <a:stretch>
              <a:fillRect l="0" t="0" r="0" b="0"/>
            </a:stretch>
          </a:blipFill>
        </p:spPr>
      </p:sp>
      <p:sp>
        <p:nvSpPr>
          <p:cNvPr name="TextBox 3" id="3"/>
          <p:cNvSpPr txBox="true"/>
          <p:nvPr/>
        </p:nvSpPr>
        <p:spPr>
          <a:xfrm rot="0">
            <a:off x="1028700" y="827189"/>
            <a:ext cx="16230600" cy="819150"/>
          </a:xfrm>
          <a:prstGeom prst="rect">
            <a:avLst/>
          </a:prstGeom>
        </p:spPr>
        <p:txBody>
          <a:bodyPr anchor="t" rtlCol="false" tIns="0" lIns="0" bIns="0" rIns="0">
            <a:spAutoFit/>
          </a:bodyPr>
          <a:lstStyle/>
          <a:p>
            <a:pPr algn="ctr">
              <a:lnSpc>
                <a:spcPts val="6179"/>
              </a:lnSpc>
            </a:pPr>
            <a:r>
              <a:rPr lang="en-US" sz="5149">
                <a:solidFill>
                  <a:srgbClr val="FFFFFF"/>
                </a:solidFill>
                <a:latin typeface="Poppins"/>
              </a:rPr>
              <a:t>Model Evaluation : Comparision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11982" y="2554159"/>
            <a:ext cx="8254849" cy="5178683"/>
          </a:xfrm>
          <a:custGeom>
            <a:avLst/>
            <a:gdLst/>
            <a:ahLst/>
            <a:cxnLst/>
            <a:rect r="r" b="b" t="t" l="l"/>
            <a:pathLst>
              <a:path h="5178683" w="8254849">
                <a:moveTo>
                  <a:pt x="0" y="0"/>
                </a:moveTo>
                <a:lnTo>
                  <a:pt x="8254849" y="0"/>
                </a:lnTo>
                <a:lnTo>
                  <a:pt x="8254849" y="5178682"/>
                </a:lnTo>
                <a:lnTo>
                  <a:pt x="0" y="5178682"/>
                </a:lnTo>
                <a:lnTo>
                  <a:pt x="0" y="0"/>
                </a:lnTo>
                <a:close/>
              </a:path>
            </a:pathLst>
          </a:custGeom>
          <a:blipFill>
            <a:blip r:embed="rId2"/>
            <a:stretch>
              <a:fillRect l="0" t="0" r="0" b="0"/>
            </a:stretch>
          </a:blipFill>
        </p:spPr>
      </p:sp>
      <p:sp>
        <p:nvSpPr>
          <p:cNvPr name="Freeform 3" id="3"/>
          <p:cNvSpPr/>
          <p:nvPr/>
        </p:nvSpPr>
        <p:spPr>
          <a:xfrm flipH="false" flipV="false" rot="0">
            <a:off x="8895490" y="2816672"/>
            <a:ext cx="9005125" cy="4653655"/>
          </a:xfrm>
          <a:custGeom>
            <a:avLst/>
            <a:gdLst/>
            <a:ahLst/>
            <a:cxnLst/>
            <a:rect r="r" b="b" t="t" l="l"/>
            <a:pathLst>
              <a:path h="4653655" w="9005125">
                <a:moveTo>
                  <a:pt x="0" y="0"/>
                </a:moveTo>
                <a:lnTo>
                  <a:pt x="9005125" y="0"/>
                </a:lnTo>
                <a:lnTo>
                  <a:pt x="9005125" y="4653656"/>
                </a:lnTo>
                <a:lnTo>
                  <a:pt x="0" y="4653656"/>
                </a:lnTo>
                <a:lnTo>
                  <a:pt x="0" y="0"/>
                </a:lnTo>
                <a:close/>
              </a:path>
            </a:pathLst>
          </a:custGeom>
          <a:blipFill>
            <a:blip r:embed="rId3"/>
            <a:stretch>
              <a:fillRect l="0" t="0" r="0" b="0"/>
            </a:stretch>
          </a:blipFill>
        </p:spPr>
      </p:sp>
      <p:sp>
        <p:nvSpPr>
          <p:cNvPr name="TextBox 4" id="4"/>
          <p:cNvSpPr txBox="true"/>
          <p:nvPr/>
        </p:nvSpPr>
        <p:spPr>
          <a:xfrm rot="0">
            <a:off x="1028700" y="827189"/>
            <a:ext cx="16230600" cy="819150"/>
          </a:xfrm>
          <a:prstGeom prst="rect">
            <a:avLst/>
          </a:prstGeom>
        </p:spPr>
        <p:txBody>
          <a:bodyPr anchor="t" rtlCol="false" tIns="0" lIns="0" bIns="0" rIns="0">
            <a:spAutoFit/>
          </a:bodyPr>
          <a:lstStyle/>
          <a:p>
            <a:pPr algn="ctr">
              <a:lnSpc>
                <a:spcPts val="6179"/>
              </a:lnSpc>
            </a:pPr>
            <a:r>
              <a:rPr lang="en-US" sz="5149">
                <a:solidFill>
                  <a:srgbClr val="FFFFFF"/>
                </a:solidFill>
                <a:latin typeface="Poppins"/>
              </a:rPr>
              <a:t>Perplexity and F-1 Score Comparision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333802" y="4779263"/>
            <a:ext cx="8416364" cy="4978020"/>
          </a:xfrm>
          <a:custGeom>
            <a:avLst/>
            <a:gdLst/>
            <a:ahLst/>
            <a:cxnLst/>
            <a:rect r="r" b="b" t="t" l="l"/>
            <a:pathLst>
              <a:path h="4978020" w="8416364">
                <a:moveTo>
                  <a:pt x="0" y="0"/>
                </a:moveTo>
                <a:lnTo>
                  <a:pt x="8416363" y="0"/>
                </a:lnTo>
                <a:lnTo>
                  <a:pt x="8416363" y="4978020"/>
                </a:lnTo>
                <a:lnTo>
                  <a:pt x="0" y="4978020"/>
                </a:lnTo>
                <a:lnTo>
                  <a:pt x="0" y="0"/>
                </a:lnTo>
                <a:close/>
              </a:path>
            </a:pathLst>
          </a:custGeom>
          <a:blipFill>
            <a:blip r:embed="rId2"/>
            <a:stretch>
              <a:fillRect l="0" t="0" r="0" b="0"/>
            </a:stretch>
          </a:blipFill>
        </p:spPr>
      </p:sp>
      <p:sp>
        <p:nvSpPr>
          <p:cNvPr name="Freeform 3" id="3"/>
          <p:cNvSpPr/>
          <p:nvPr/>
        </p:nvSpPr>
        <p:spPr>
          <a:xfrm flipH="false" flipV="false" rot="0">
            <a:off x="502449" y="1418168"/>
            <a:ext cx="8237852" cy="4933224"/>
          </a:xfrm>
          <a:custGeom>
            <a:avLst/>
            <a:gdLst/>
            <a:ahLst/>
            <a:cxnLst/>
            <a:rect r="r" b="b" t="t" l="l"/>
            <a:pathLst>
              <a:path h="4933224" w="8237852">
                <a:moveTo>
                  <a:pt x="0" y="0"/>
                </a:moveTo>
                <a:lnTo>
                  <a:pt x="8237852" y="0"/>
                </a:lnTo>
                <a:lnTo>
                  <a:pt x="8237852" y="4933224"/>
                </a:lnTo>
                <a:lnTo>
                  <a:pt x="0" y="4933224"/>
                </a:lnTo>
                <a:lnTo>
                  <a:pt x="0" y="0"/>
                </a:lnTo>
                <a:close/>
              </a:path>
            </a:pathLst>
          </a:custGeom>
          <a:blipFill>
            <a:blip r:embed="rId3"/>
            <a:stretch>
              <a:fillRect l="0" t="0" r="0" b="0"/>
            </a:stretch>
          </a:blipFill>
        </p:spPr>
      </p:sp>
      <p:sp>
        <p:nvSpPr>
          <p:cNvPr name="TextBox 4" id="4"/>
          <p:cNvSpPr txBox="true"/>
          <p:nvPr/>
        </p:nvSpPr>
        <p:spPr>
          <a:xfrm rot="0">
            <a:off x="1028700" y="209550"/>
            <a:ext cx="16230600" cy="819150"/>
          </a:xfrm>
          <a:prstGeom prst="rect">
            <a:avLst/>
          </a:prstGeom>
        </p:spPr>
        <p:txBody>
          <a:bodyPr anchor="t" rtlCol="false" tIns="0" lIns="0" bIns="0" rIns="0">
            <a:spAutoFit/>
          </a:bodyPr>
          <a:lstStyle/>
          <a:p>
            <a:pPr algn="ctr">
              <a:lnSpc>
                <a:spcPts val="6179"/>
              </a:lnSpc>
            </a:pPr>
            <a:r>
              <a:rPr lang="en-US" sz="5149">
                <a:solidFill>
                  <a:srgbClr val="FFFFFF"/>
                </a:solidFill>
                <a:latin typeface="Poppins"/>
              </a:rPr>
              <a:t>Training Time and Memory Utilization Stats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59147" y="1577208"/>
            <a:ext cx="8559963" cy="5062954"/>
          </a:xfrm>
          <a:custGeom>
            <a:avLst/>
            <a:gdLst/>
            <a:ahLst/>
            <a:cxnLst/>
            <a:rect r="r" b="b" t="t" l="l"/>
            <a:pathLst>
              <a:path h="5062954" w="8559963">
                <a:moveTo>
                  <a:pt x="0" y="0"/>
                </a:moveTo>
                <a:lnTo>
                  <a:pt x="8559963" y="0"/>
                </a:lnTo>
                <a:lnTo>
                  <a:pt x="8559963" y="5062954"/>
                </a:lnTo>
                <a:lnTo>
                  <a:pt x="0" y="5062954"/>
                </a:lnTo>
                <a:lnTo>
                  <a:pt x="0" y="0"/>
                </a:lnTo>
                <a:close/>
              </a:path>
            </a:pathLst>
          </a:custGeom>
          <a:blipFill>
            <a:blip r:embed="rId2"/>
            <a:stretch>
              <a:fillRect l="0" t="0" r="0" b="0"/>
            </a:stretch>
          </a:blipFill>
        </p:spPr>
      </p:sp>
      <p:sp>
        <p:nvSpPr>
          <p:cNvPr name="Freeform 3" id="3"/>
          <p:cNvSpPr/>
          <p:nvPr/>
        </p:nvSpPr>
        <p:spPr>
          <a:xfrm flipH="false" flipV="false" rot="0">
            <a:off x="9344342" y="4781358"/>
            <a:ext cx="8568436" cy="5067966"/>
          </a:xfrm>
          <a:custGeom>
            <a:avLst/>
            <a:gdLst/>
            <a:ahLst/>
            <a:cxnLst/>
            <a:rect r="r" b="b" t="t" l="l"/>
            <a:pathLst>
              <a:path h="5067966" w="8568436">
                <a:moveTo>
                  <a:pt x="0" y="0"/>
                </a:moveTo>
                <a:lnTo>
                  <a:pt x="8568436" y="0"/>
                </a:lnTo>
                <a:lnTo>
                  <a:pt x="8568436" y="5067967"/>
                </a:lnTo>
                <a:lnTo>
                  <a:pt x="0" y="5067967"/>
                </a:lnTo>
                <a:lnTo>
                  <a:pt x="0" y="0"/>
                </a:lnTo>
                <a:close/>
              </a:path>
            </a:pathLst>
          </a:custGeom>
          <a:blipFill>
            <a:blip r:embed="rId3"/>
            <a:stretch>
              <a:fillRect l="0" t="0" r="0" b="0"/>
            </a:stretch>
          </a:blipFill>
        </p:spPr>
      </p:sp>
      <p:sp>
        <p:nvSpPr>
          <p:cNvPr name="TextBox 4" id="4"/>
          <p:cNvSpPr txBox="true"/>
          <p:nvPr/>
        </p:nvSpPr>
        <p:spPr>
          <a:xfrm rot="0">
            <a:off x="1028700" y="209550"/>
            <a:ext cx="16230600" cy="819150"/>
          </a:xfrm>
          <a:prstGeom prst="rect">
            <a:avLst/>
          </a:prstGeom>
        </p:spPr>
        <p:txBody>
          <a:bodyPr anchor="t" rtlCol="false" tIns="0" lIns="0" bIns="0" rIns="0">
            <a:spAutoFit/>
          </a:bodyPr>
          <a:lstStyle/>
          <a:p>
            <a:pPr algn="ctr">
              <a:lnSpc>
                <a:spcPts val="6179"/>
              </a:lnSpc>
            </a:pPr>
            <a:r>
              <a:rPr lang="en-US" sz="5149">
                <a:solidFill>
                  <a:srgbClr val="FFFFFF"/>
                </a:solidFill>
                <a:latin typeface="Poppins"/>
              </a:rPr>
              <a:t>CPU and GPU Utilization Stats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0800000">
            <a:off x="-1306086" y="4784384"/>
            <a:ext cx="4985461" cy="431743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24EAE">
                <a:alpha val="60784"/>
              </a:srgbClr>
            </a:solidFill>
          </p:spPr>
        </p:sp>
      </p:grpSp>
      <p:grpSp>
        <p:nvGrpSpPr>
          <p:cNvPr name="Group 4" id="4"/>
          <p:cNvGrpSpPr/>
          <p:nvPr/>
        </p:nvGrpSpPr>
        <p:grpSpPr>
          <a:xfrm rot="-10800000">
            <a:off x="3061137" y="7468788"/>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24EAE">
                <a:alpha val="31765"/>
              </a:srgbClr>
            </a:solidFill>
          </p:spPr>
        </p:sp>
      </p:grpSp>
      <p:grpSp>
        <p:nvGrpSpPr>
          <p:cNvPr name="Group 6" id="6"/>
          <p:cNvGrpSpPr/>
          <p:nvPr/>
        </p:nvGrpSpPr>
        <p:grpSpPr>
          <a:xfrm rot="-10800000">
            <a:off x="2780085" y="4005595"/>
            <a:ext cx="1798578" cy="155757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alpha val="66667"/>
              </a:srgbClr>
            </a:solidFill>
          </p:spPr>
        </p:sp>
      </p:grpSp>
      <p:grpSp>
        <p:nvGrpSpPr>
          <p:cNvPr name="Group 8" id="8"/>
          <p:cNvGrpSpPr/>
          <p:nvPr/>
        </p:nvGrpSpPr>
        <p:grpSpPr>
          <a:xfrm rot="-10800000">
            <a:off x="300983" y="7795449"/>
            <a:ext cx="3378391" cy="292570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alpha val="58824"/>
              </a:srgbClr>
            </a:solidFill>
          </p:spPr>
        </p:sp>
      </p:grpSp>
      <p:sp>
        <p:nvSpPr>
          <p:cNvPr name="TextBox 10" id="10"/>
          <p:cNvSpPr txBox="true"/>
          <p:nvPr/>
        </p:nvSpPr>
        <p:spPr>
          <a:xfrm rot="0">
            <a:off x="3832957" y="8918619"/>
            <a:ext cx="13914165" cy="904875"/>
          </a:xfrm>
          <a:prstGeom prst="rect">
            <a:avLst/>
          </a:prstGeom>
        </p:spPr>
        <p:txBody>
          <a:bodyPr anchor="t" rtlCol="false" tIns="0" lIns="0" bIns="0" rIns="0">
            <a:spAutoFit/>
          </a:bodyPr>
          <a:lstStyle/>
          <a:p>
            <a:pPr algn="r">
              <a:lnSpc>
                <a:spcPts val="6719"/>
              </a:lnSpc>
            </a:pPr>
            <a:r>
              <a:rPr lang="en-US" sz="5599">
                <a:solidFill>
                  <a:srgbClr val="FFFFFF"/>
                </a:solidFill>
                <a:latin typeface="Poppins"/>
              </a:rPr>
              <a:t>Deployment Prototype</a:t>
            </a:r>
          </a:p>
        </p:txBody>
      </p:sp>
      <p:sp>
        <p:nvSpPr>
          <p:cNvPr name="Freeform 11" id="11"/>
          <p:cNvSpPr/>
          <p:nvPr/>
        </p:nvSpPr>
        <p:spPr>
          <a:xfrm flipH="false" flipV="false" rot="0">
            <a:off x="0" y="0"/>
            <a:ext cx="18288000" cy="8505825"/>
          </a:xfrm>
          <a:custGeom>
            <a:avLst/>
            <a:gdLst/>
            <a:ahLst/>
            <a:cxnLst/>
            <a:rect r="r" b="b" t="t" l="l"/>
            <a:pathLst>
              <a:path h="8505825" w="18288000">
                <a:moveTo>
                  <a:pt x="0" y="0"/>
                </a:moveTo>
                <a:lnTo>
                  <a:pt x="18288000" y="0"/>
                </a:lnTo>
                <a:lnTo>
                  <a:pt x="18288000" y="8505825"/>
                </a:lnTo>
                <a:lnTo>
                  <a:pt x="0" y="8505825"/>
                </a:lnTo>
                <a:lnTo>
                  <a:pt x="0" y="0"/>
                </a:lnTo>
                <a:close/>
              </a:path>
            </a:pathLst>
          </a:custGeom>
          <a:blipFill>
            <a:blip r:embed="rId2"/>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0800000">
            <a:off x="-1306086" y="4784384"/>
            <a:ext cx="4985461" cy="431743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24EAE">
                <a:alpha val="60784"/>
              </a:srgbClr>
            </a:solidFill>
          </p:spPr>
        </p:sp>
      </p:grpSp>
      <p:grpSp>
        <p:nvGrpSpPr>
          <p:cNvPr name="Group 4" id="4"/>
          <p:cNvGrpSpPr/>
          <p:nvPr/>
        </p:nvGrpSpPr>
        <p:grpSpPr>
          <a:xfrm rot="-10800000">
            <a:off x="3061137" y="7468788"/>
            <a:ext cx="3480308" cy="301396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24EAE">
                <a:alpha val="31765"/>
              </a:srgbClr>
            </a:solidFill>
          </p:spPr>
        </p:sp>
      </p:grpSp>
      <p:grpSp>
        <p:nvGrpSpPr>
          <p:cNvPr name="Group 6" id="6"/>
          <p:cNvGrpSpPr/>
          <p:nvPr/>
        </p:nvGrpSpPr>
        <p:grpSpPr>
          <a:xfrm rot="-10800000">
            <a:off x="2780085" y="4005595"/>
            <a:ext cx="1798578" cy="1557577"/>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alpha val="66667"/>
              </a:srgbClr>
            </a:solidFill>
          </p:spPr>
        </p:sp>
      </p:grpSp>
      <p:grpSp>
        <p:nvGrpSpPr>
          <p:cNvPr name="Group 8" id="8"/>
          <p:cNvGrpSpPr/>
          <p:nvPr/>
        </p:nvGrpSpPr>
        <p:grpSpPr>
          <a:xfrm rot="-10800000">
            <a:off x="300983" y="7795449"/>
            <a:ext cx="3378391" cy="2925703"/>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FFFFF">
                <a:alpha val="58824"/>
              </a:srgbClr>
            </a:solidFill>
          </p:spPr>
        </p:sp>
      </p:grpSp>
      <p:grpSp>
        <p:nvGrpSpPr>
          <p:cNvPr name="Group 10" id="10"/>
          <p:cNvGrpSpPr/>
          <p:nvPr/>
        </p:nvGrpSpPr>
        <p:grpSpPr>
          <a:xfrm rot="0">
            <a:off x="17259300" y="169897"/>
            <a:ext cx="533505" cy="8170640"/>
            <a:chOff x="0" y="0"/>
            <a:chExt cx="711340" cy="10894187"/>
          </a:xfrm>
        </p:grpSpPr>
        <p:sp>
          <p:nvSpPr>
            <p:cNvPr name="AutoShape 11" id="11"/>
            <p:cNvSpPr/>
            <p:nvPr/>
          </p:nvSpPr>
          <p:spPr>
            <a:xfrm>
              <a:off x="340628" y="0"/>
              <a:ext cx="0" cy="10894187"/>
            </a:xfrm>
            <a:prstGeom prst="line">
              <a:avLst/>
            </a:prstGeom>
            <a:ln cap="flat" w="63500">
              <a:solidFill>
                <a:srgbClr val="5BDDE5"/>
              </a:solidFill>
              <a:prstDash val="solid"/>
              <a:headEnd type="none" len="sm" w="sm"/>
              <a:tailEnd type="none" len="sm" w="sm"/>
            </a:ln>
          </p:spPr>
        </p:sp>
        <p:grpSp>
          <p:nvGrpSpPr>
            <p:cNvPr name="Group 12" id="12"/>
            <p:cNvGrpSpPr/>
            <p:nvPr/>
          </p:nvGrpSpPr>
          <p:grpSpPr>
            <a:xfrm rot="0">
              <a:off x="0" y="1031371"/>
              <a:ext cx="681255" cy="68125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DDE5"/>
              </a:solidFill>
            </p:spPr>
          </p:sp>
          <p:sp>
            <p:nvSpPr>
              <p:cNvPr name="TextBox 14" id="14"/>
              <p:cNvSpPr txBox="true"/>
              <p:nvPr/>
            </p:nvSpPr>
            <p:spPr>
              <a:xfrm>
                <a:off x="76200" y="38100"/>
                <a:ext cx="660400" cy="698500"/>
              </a:xfrm>
              <a:prstGeom prst="rect">
                <a:avLst/>
              </a:prstGeom>
            </p:spPr>
            <p:txBody>
              <a:bodyPr anchor="ctr" rtlCol="false" tIns="60170" lIns="60170" bIns="60170" rIns="60170"/>
              <a:lstStyle/>
              <a:p>
                <a:pPr algn="ctr">
                  <a:lnSpc>
                    <a:spcPts val="2659"/>
                  </a:lnSpc>
                </a:pPr>
              </a:p>
            </p:txBody>
          </p:sp>
        </p:grpSp>
        <p:grpSp>
          <p:nvGrpSpPr>
            <p:cNvPr name="Group 15" id="15"/>
            <p:cNvGrpSpPr/>
            <p:nvPr/>
          </p:nvGrpSpPr>
          <p:grpSpPr>
            <a:xfrm rot="0">
              <a:off x="30085" y="3106296"/>
              <a:ext cx="681255" cy="68125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DDE5"/>
              </a:solidFill>
            </p:spPr>
          </p:sp>
          <p:sp>
            <p:nvSpPr>
              <p:cNvPr name="TextBox 17" id="17"/>
              <p:cNvSpPr txBox="true"/>
              <p:nvPr/>
            </p:nvSpPr>
            <p:spPr>
              <a:xfrm>
                <a:off x="76200" y="38100"/>
                <a:ext cx="660400" cy="698500"/>
              </a:xfrm>
              <a:prstGeom prst="rect">
                <a:avLst/>
              </a:prstGeom>
            </p:spPr>
            <p:txBody>
              <a:bodyPr anchor="ctr" rtlCol="false" tIns="60170" lIns="60170" bIns="60170" rIns="60170"/>
              <a:lstStyle/>
              <a:p>
                <a:pPr algn="ctr">
                  <a:lnSpc>
                    <a:spcPts val="2659"/>
                  </a:lnSpc>
                </a:pPr>
              </a:p>
            </p:txBody>
          </p:sp>
        </p:grpSp>
        <p:grpSp>
          <p:nvGrpSpPr>
            <p:cNvPr name="Group 18" id="18"/>
            <p:cNvGrpSpPr/>
            <p:nvPr/>
          </p:nvGrpSpPr>
          <p:grpSpPr>
            <a:xfrm rot="0">
              <a:off x="30085" y="5186515"/>
              <a:ext cx="681255" cy="68125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DDE5"/>
              </a:solidFill>
            </p:spPr>
          </p:sp>
          <p:sp>
            <p:nvSpPr>
              <p:cNvPr name="TextBox 20" id="20"/>
              <p:cNvSpPr txBox="true"/>
              <p:nvPr/>
            </p:nvSpPr>
            <p:spPr>
              <a:xfrm>
                <a:off x="76200" y="38100"/>
                <a:ext cx="660400" cy="698500"/>
              </a:xfrm>
              <a:prstGeom prst="rect">
                <a:avLst/>
              </a:prstGeom>
            </p:spPr>
            <p:txBody>
              <a:bodyPr anchor="ctr" rtlCol="false" tIns="60170" lIns="60170" bIns="60170" rIns="60170"/>
              <a:lstStyle/>
              <a:p>
                <a:pPr algn="ctr">
                  <a:lnSpc>
                    <a:spcPts val="2659"/>
                  </a:lnSpc>
                </a:pPr>
              </a:p>
            </p:txBody>
          </p:sp>
        </p:grpSp>
        <p:grpSp>
          <p:nvGrpSpPr>
            <p:cNvPr name="Group 21" id="21"/>
            <p:cNvGrpSpPr/>
            <p:nvPr/>
          </p:nvGrpSpPr>
          <p:grpSpPr>
            <a:xfrm rot="0">
              <a:off x="0" y="7266734"/>
              <a:ext cx="681255" cy="68125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DDE5"/>
              </a:solidFill>
            </p:spPr>
          </p:sp>
          <p:sp>
            <p:nvSpPr>
              <p:cNvPr name="TextBox 23" id="23"/>
              <p:cNvSpPr txBox="true"/>
              <p:nvPr/>
            </p:nvSpPr>
            <p:spPr>
              <a:xfrm>
                <a:off x="76200" y="38100"/>
                <a:ext cx="660400" cy="698500"/>
              </a:xfrm>
              <a:prstGeom prst="rect">
                <a:avLst/>
              </a:prstGeom>
            </p:spPr>
            <p:txBody>
              <a:bodyPr anchor="ctr" rtlCol="false" tIns="60170" lIns="60170" bIns="60170" rIns="60170"/>
              <a:lstStyle/>
              <a:p>
                <a:pPr algn="ctr">
                  <a:lnSpc>
                    <a:spcPts val="2659"/>
                  </a:lnSpc>
                </a:pPr>
              </a:p>
            </p:txBody>
          </p:sp>
        </p:grpSp>
        <p:grpSp>
          <p:nvGrpSpPr>
            <p:cNvPr name="Group 24" id="24"/>
            <p:cNvGrpSpPr/>
            <p:nvPr/>
          </p:nvGrpSpPr>
          <p:grpSpPr>
            <a:xfrm rot="0">
              <a:off x="30085" y="9346953"/>
              <a:ext cx="681255" cy="68125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BDDE5"/>
              </a:solidFill>
            </p:spPr>
          </p:sp>
          <p:sp>
            <p:nvSpPr>
              <p:cNvPr name="TextBox 26" id="26"/>
              <p:cNvSpPr txBox="true"/>
              <p:nvPr/>
            </p:nvSpPr>
            <p:spPr>
              <a:xfrm>
                <a:off x="76200" y="38100"/>
                <a:ext cx="660400" cy="698500"/>
              </a:xfrm>
              <a:prstGeom prst="rect">
                <a:avLst/>
              </a:prstGeom>
            </p:spPr>
            <p:txBody>
              <a:bodyPr anchor="ctr" rtlCol="false" tIns="60170" lIns="60170" bIns="60170" rIns="60170"/>
              <a:lstStyle/>
              <a:p>
                <a:pPr algn="ctr">
                  <a:lnSpc>
                    <a:spcPts val="2659"/>
                  </a:lnSpc>
                </a:pPr>
              </a:p>
            </p:txBody>
          </p:sp>
        </p:grpSp>
      </p:grpSp>
      <p:sp>
        <p:nvSpPr>
          <p:cNvPr name="TextBox 27" id="27"/>
          <p:cNvSpPr txBox="true"/>
          <p:nvPr/>
        </p:nvSpPr>
        <p:spPr>
          <a:xfrm rot="0">
            <a:off x="8951834" y="798631"/>
            <a:ext cx="7879609" cy="697810"/>
          </a:xfrm>
          <a:prstGeom prst="rect">
            <a:avLst/>
          </a:prstGeom>
        </p:spPr>
        <p:txBody>
          <a:bodyPr anchor="t" rtlCol="false" tIns="0" lIns="0" bIns="0" rIns="0">
            <a:spAutoFit/>
          </a:bodyPr>
          <a:lstStyle/>
          <a:p>
            <a:pPr algn="r">
              <a:lnSpc>
                <a:spcPts val="5638"/>
              </a:lnSpc>
            </a:pPr>
            <a:r>
              <a:rPr lang="en-US" sz="4027">
                <a:solidFill>
                  <a:srgbClr val="FFFFFF"/>
                </a:solidFill>
                <a:latin typeface="Roboto"/>
              </a:rPr>
              <a:t>Changing Model Parameters</a:t>
            </a:r>
          </a:p>
        </p:txBody>
      </p:sp>
      <p:sp>
        <p:nvSpPr>
          <p:cNvPr name="TextBox 28" id="28"/>
          <p:cNvSpPr txBox="true"/>
          <p:nvPr/>
        </p:nvSpPr>
        <p:spPr>
          <a:xfrm rot="0">
            <a:off x="9144000" y="2291990"/>
            <a:ext cx="7687443" cy="697810"/>
          </a:xfrm>
          <a:prstGeom prst="rect">
            <a:avLst/>
          </a:prstGeom>
        </p:spPr>
        <p:txBody>
          <a:bodyPr anchor="t" rtlCol="false" tIns="0" lIns="0" bIns="0" rIns="0">
            <a:spAutoFit/>
          </a:bodyPr>
          <a:lstStyle/>
          <a:p>
            <a:pPr algn="r">
              <a:lnSpc>
                <a:spcPts val="5638"/>
              </a:lnSpc>
            </a:pPr>
            <a:r>
              <a:rPr lang="en-US" sz="4027">
                <a:solidFill>
                  <a:srgbClr val="FFFFFF"/>
                </a:solidFill>
                <a:latin typeface="Roboto"/>
              </a:rPr>
              <a:t>Deployment in AWS SageMaker</a:t>
            </a:r>
          </a:p>
        </p:txBody>
      </p:sp>
      <p:sp>
        <p:nvSpPr>
          <p:cNvPr name="TextBox 29" id="29"/>
          <p:cNvSpPr txBox="true"/>
          <p:nvPr/>
        </p:nvSpPr>
        <p:spPr>
          <a:xfrm rot="0">
            <a:off x="8528575" y="3863449"/>
            <a:ext cx="8302868" cy="697810"/>
          </a:xfrm>
          <a:prstGeom prst="rect">
            <a:avLst/>
          </a:prstGeom>
        </p:spPr>
        <p:txBody>
          <a:bodyPr anchor="t" rtlCol="false" tIns="0" lIns="0" bIns="0" rIns="0">
            <a:spAutoFit/>
          </a:bodyPr>
          <a:lstStyle/>
          <a:p>
            <a:pPr algn="r">
              <a:lnSpc>
                <a:spcPts val="5638"/>
              </a:lnSpc>
            </a:pPr>
            <a:r>
              <a:rPr lang="en-US" sz="4027">
                <a:solidFill>
                  <a:srgbClr val="FFFFFF"/>
                </a:solidFill>
                <a:latin typeface="Roboto"/>
              </a:rPr>
              <a:t>Increasing Number of Epochs</a:t>
            </a:r>
          </a:p>
        </p:txBody>
      </p:sp>
      <p:sp>
        <p:nvSpPr>
          <p:cNvPr name="TextBox 30" id="30"/>
          <p:cNvSpPr txBox="true"/>
          <p:nvPr/>
        </p:nvSpPr>
        <p:spPr>
          <a:xfrm rot="0">
            <a:off x="7709607" y="5477447"/>
            <a:ext cx="9121836" cy="697810"/>
          </a:xfrm>
          <a:prstGeom prst="rect">
            <a:avLst/>
          </a:prstGeom>
        </p:spPr>
        <p:txBody>
          <a:bodyPr anchor="t" rtlCol="false" tIns="0" lIns="0" bIns="0" rIns="0">
            <a:spAutoFit/>
          </a:bodyPr>
          <a:lstStyle/>
          <a:p>
            <a:pPr algn="r">
              <a:lnSpc>
                <a:spcPts val="5638"/>
              </a:lnSpc>
            </a:pPr>
            <a:r>
              <a:rPr lang="en-US" sz="4027">
                <a:solidFill>
                  <a:srgbClr val="FFFFFF"/>
                </a:solidFill>
                <a:latin typeface="Roboto"/>
              </a:rPr>
              <a:t>Adding Final Model with the UI</a:t>
            </a:r>
          </a:p>
        </p:txBody>
      </p:sp>
      <p:sp>
        <p:nvSpPr>
          <p:cNvPr name="TextBox 31" id="31"/>
          <p:cNvSpPr txBox="true"/>
          <p:nvPr/>
        </p:nvSpPr>
        <p:spPr>
          <a:xfrm rot="0">
            <a:off x="9057214" y="6975358"/>
            <a:ext cx="7774229" cy="697810"/>
          </a:xfrm>
          <a:prstGeom prst="rect">
            <a:avLst/>
          </a:prstGeom>
        </p:spPr>
        <p:txBody>
          <a:bodyPr anchor="t" rtlCol="false" tIns="0" lIns="0" bIns="0" rIns="0">
            <a:spAutoFit/>
          </a:bodyPr>
          <a:lstStyle/>
          <a:p>
            <a:pPr algn="r">
              <a:lnSpc>
                <a:spcPts val="5638"/>
              </a:lnSpc>
            </a:pPr>
            <a:r>
              <a:rPr lang="en-US" sz="4027">
                <a:solidFill>
                  <a:srgbClr val="FFFFFF"/>
                </a:solidFill>
                <a:latin typeface="Roboto"/>
              </a:rPr>
              <a:t>Showing Real-time Results</a:t>
            </a:r>
          </a:p>
        </p:txBody>
      </p:sp>
      <p:sp>
        <p:nvSpPr>
          <p:cNvPr name="TextBox 32" id="32"/>
          <p:cNvSpPr txBox="true"/>
          <p:nvPr/>
        </p:nvSpPr>
        <p:spPr>
          <a:xfrm rot="0">
            <a:off x="9330315" y="8777288"/>
            <a:ext cx="8462490" cy="904875"/>
          </a:xfrm>
          <a:prstGeom prst="rect">
            <a:avLst/>
          </a:prstGeom>
        </p:spPr>
        <p:txBody>
          <a:bodyPr anchor="t" rtlCol="false" tIns="0" lIns="0" bIns="0" rIns="0">
            <a:spAutoFit/>
          </a:bodyPr>
          <a:lstStyle/>
          <a:p>
            <a:pPr algn="r">
              <a:lnSpc>
                <a:spcPts val="6719"/>
              </a:lnSpc>
            </a:pPr>
            <a:r>
              <a:rPr lang="en-US" sz="5599">
                <a:solidFill>
                  <a:srgbClr val="FFFFFF"/>
                </a:solidFill>
                <a:latin typeface="Poppins"/>
              </a:rPr>
              <a:t>Next Steps</a:t>
            </a:r>
          </a:p>
        </p:txBody>
      </p:sp>
    </p:spTree>
  </p:cSld>
  <p:clrMapOvr>
    <a:masterClrMapping/>
  </p:clrMapOvr>
</p:sld>
</file>

<file path=ppt/slides/slide36.xml><?xml version="1.0" encoding="utf-8"?>
<p:sld xmlns:p="http://schemas.openxmlformats.org/presentationml/2006/main" xmlns:a="http://schemas.openxmlformats.org/drawingml/2006/main">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771525" y="3780817"/>
            <a:ext cx="16744950" cy="2314522"/>
          </a:xfrm>
          <a:prstGeom prst="rect">
            <a:avLst/>
          </a:prstGeom>
        </p:spPr>
        <p:txBody>
          <a:bodyPr anchor="t" rtlCol="false" tIns="0" lIns="0" bIns="0" rIns="0">
            <a:spAutoFit/>
          </a:bodyPr>
          <a:lstStyle/>
          <a:p>
            <a:pPr algn="ctr" marL="0" indent="0" lvl="0">
              <a:lnSpc>
                <a:spcPts val="18902"/>
              </a:lnSpc>
              <a:spcBef>
                <a:spcPct val="0"/>
              </a:spcBef>
            </a:pPr>
            <a:r>
              <a:rPr lang="en-US" sz="13502" u="none">
                <a:solidFill>
                  <a:srgbClr val="FFFFFF"/>
                </a:solidFill>
                <a:latin typeface="Open Sans 2 Bold"/>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89427" y="1999708"/>
            <a:ext cx="8245917" cy="7995551"/>
          </a:xfrm>
          <a:custGeom>
            <a:avLst/>
            <a:gdLst/>
            <a:ahLst/>
            <a:cxnLst/>
            <a:rect r="r" b="b" t="t" l="l"/>
            <a:pathLst>
              <a:path h="7995551" w="8245917">
                <a:moveTo>
                  <a:pt x="0" y="0"/>
                </a:moveTo>
                <a:lnTo>
                  <a:pt x="8245917" y="0"/>
                </a:lnTo>
                <a:lnTo>
                  <a:pt x="8245917" y="7995551"/>
                </a:lnTo>
                <a:lnTo>
                  <a:pt x="0" y="7995551"/>
                </a:lnTo>
                <a:lnTo>
                  <a:pt x="0" y="0"/>
                </a:lnTo>
                <a:close/>
              </a:path>
            </a:pathLst>
          </a:custGeom>
          <a:blipFill>
            <a:blip r:embed="rId2"/>
            <a:stretch>
              <a:fillRect l="-1175" t="0" r="-1175" b="0"/>
            </a:stretch>
          </a:blipFill>
        </p:spPr>
      </p:sp>
      <p:sp>
        <p:nvSpPr>
          <p:cNvPr name="Freeform 3" id="3"/>
          <p:cNvSpPr/>
          <p:nvPr/>
        </p:nvSpPr>
        <p:spPr>
          <a:xfrm flipH="false" flipV="false" rot="0">
            <a:off x="8869727" y="3147684"/>
            <a:ext cx="9197363" cy="4979024"/>
          </a:xfrm>
          <a:custGeom>
            <a:avLst/>
            <a:gdLst/>
            <a:ahLst/>
            <a:cxnLst/>
            <a:rect r="r" b="b" t="t" l="l"/>
            <a:pathLst>
              <a:path h="4979024" w="9197363">
                <a:moveTo>
                  <a:pt x="0" y="0"/>
                </a:moveTo>
                <a:lnTo>
                  <a:pt x="9197363" y="0"/>
                </a:lnTo>
                <a:lnTo>
                  <a:pt x="9197363" y="4979023"/>
                </a:lnTo>
                <a:lnTo>
                  <a:pt x="0" y="4979023"/>
                </a:lnTo>
                <a:lnTo>
                  <a:pt x="0" y="0"/>
                </a:lnTo>
                <a:close/>
              </a:path>
            </a:pathLst>
          </a:custGeom>
          <a:blipFill>
            <a:blip r:embed="rId3"/>
            <a:stretch>
              <a:fillRect l="0" t="0" r="0" b="0"/>
            </a:stretch>
          </a:blipFill>
        </p:spPr>
      </p:sp>
      <p:sp>
        <p:nvSpPr>
          <p:cNvPr name="TextBox 4" id="4"/>
          <p:cNvSpPr txBox="true"/>
          <p:nvPr/>
        </p:nvSpPr>
        <p:spPr>
          <a:xfrm rot="0">
            <a:off x="2368260" y="519112"/>
            <a:ext cx="14628395" cy="962025"/>
          </a:xfrm>
          <a:prstGeom prst="rect">
            <a:avLst/>
          </a:prstGeom>
        </p:spPr>
        <p:txBody>
          <a:bodyPr anchor="t" rtlCol="false" tIns="0" lIns="0" bIns="0" rIns="0">
            <a:spAutoFit/>
          </a:bodyPr>
          <a:lstStyle/>
          <a:p>
            <a:pPr>
              <a:lnSpc>
                <a:spcPts val="7199"/>
              </a:lnSpc>
            </a:pPr>
            <a:r>
              <a:rPr lang="en-US" sz="5999">
                <a:solidFill>
                  <a:srgbClr val="FFFFFF"/>
                </a:solidFill>
                <a:latin typeface="Poppins Bold"/>
              </a:rPr>
              <a:t>            PROJECT ARCHITECTURE</a:t>
            </a:r>
          </a:p>
        </p:txBody>
      </p:sp>
    </p:spTree>
  </p:cSld>
  <p:clrMapOvr>
    <a:masterClrMapping/>
  </p:clrMapOvr>
</p:sld>
</file>

<file path=ppt/slides/slide5.xml><?xml version="1.0" encoding="utf-8"?>
<p:sld xmlns:p="http://schemas.openxmlformats.org/presentationml/2006/main" xmlns:a="http://schemas.openxmlformats.org/drawingml/2006/main">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391216" y="1478938"/>
            <a:ext cx="6154749" cy="572262"/>
          </a:xfrm>
          <a:prstGeom prst="rect">
            <a:avLst/>
          </a:prstGeom>
        </p:spPr>
        <p:txBody>
          <a:bodyPr anchor="t" rtlCol="false" tIns="0" lIns="0" bIns="0" rIns="0">
            <a:spAutoFit/>
          </a:bodyPr>
          <a:lstStyle/>
          <a:p>
            <a:pPr marL="0" indent="0" lvl="0">
              <a:lnSpc>
                <a:spcPts val="4914"/>
              </a:lnSpc>
            </a:pPr>
          </a:p>
        </p:txBody>
      </p:sp>
      <p:grpSp>
        <p:nvGrpSpPr>
          <p:cNvPr name="Group 3" id="3"/>
          <p:cNvGrpSpPr/>
          <p:nvPr/>
        </p:nvGrpSpPr>
        <p:grpSpPr>
          <a:xfrm rot="0">
            <a:off x="3514053" y="1732112"/>
            <a:ext cx="10259635" cy="1566899"/>
            <a:chOff x="0" y="0"/>
            <a:chExt cx="2836643" cy="433225"/>
          </a:xfrm>
        </p:grpSpPr>
        <p:sp>
          <p:nvSpPr>
            <p:cNvPr name="Freeform 4" id="4"/>
            <p:cNvSpPr/>
            <p:nvPr/>
          </p:nvSpPr>
          <p:spPr>
            <a:xfrm flipH="false" flipV="false" rot="0">
              <a:off x="0" y="0"/>
              <a:ext cx="2836643" cy="433225"/>
            </a:xfrm>
            <a:custGeom>
              <a:avLst/>
              <a:gdLst/>
              <a:ahLst/>
              <a:cxnLst/>
              <a:rect r="r" b="b" t="t" l="l"/>
              <a:pathLst>
                <a:path h="433225" w="2836643">
                  <a:moveTo>
                    <a:pt x="75460" y="0"/>
                  </a:moveTo>
                  <a:lnTo>
                    <a:pt x="2761183" y="0"/>
                  </a:lnTo>
                  <a:cubicBezTo>
                    <a:pt x="2802858" y="0"/>
                    <a:pt x="2836643" y="33785"/>
                    <a:pt x="2836643" y="75460"/>
                  </a:cubicBezTo>
                  <a:lnTo>
                    <a:pt x="2836643" y="357765"/>
                  </a:lnTo>
                  <a:cubicBezTo>
                    <a:pt x="2836643" y="377779"/>
                    <a:pt x="2828692" y="396972"/>
                    <a:pt x="2814541" y="411124"/>
                  </a:cubicBezTo>
                  <a:cubicBezTo>
                    <a:pt x="2800390" y="425275"/>
                    <a:pt x="2781196" y="433225"/>
                    <a:pt x="2761183" y="433225"/>
                  </a:cubicBezTo>
                  <a:lnTo>
                    <a:pt x="75460" y="433225"/>
                  </a:lnTo>
                  <a:cubicBezTo>
                    <a:pt x="55447" y="433225"/>
                    <a:pt x="36253" y="425275"/>
                    <a:pt x="22102" y="411124"/>
                  </a:cubicBezTo>
                  <a:cubicBezTo>
                    <a:pt x="7950" y="396972"/>
                    <a:pt x="0" y="377779"/>
                    <a:pt x="0" y="357765"/>
                  </a:cubicBezTo>
                  <a:lnTo>
                    <a:pt x="0" y="75460"/>
                  </a:lnTo>
                  <a:cubicBezTo>
                    <a:pt x="0" y="55447"/>
                    <a:pt x="7950" y="36253"/>
                    <a:pt x="22102" y="22102"/>
                  </a:cubicBezTo>
                  <a:cubicBezTo>
                    <a:pt x="36253" y="7950"/>
                    <a:pt x="55447" y="0"/>
                    <a:pt x="75460" y="0"/>
                  </a:cubicBezTo>
                  <a:close/>
                </a:path>
              </a:pathLst>
            </a:custGeom>
            <a:solidFill>
              <a:srgbClr val="FFFFFF">
                <a:alpha val="33725"/>
              </a:srgbClr>
            </a:solidFill>
            <a:ln w="66675" cap="rnd">
              <a:solidFill>
                <a:srgbClr val="FFFFFF">
                  <a:alpha val="33725"/>
                </a:srgbClr>
              </a:solidFill>
              <a:prstDash val="solid"/>
              <a:round/>
            </a:ln>
          </p:spPr>
        </p:sp>
        <p:sp>
          <p:nvSpPr>
            <p:cNvPr name="TextBox 5" id="5"/>
            <p:cNvSpPr txBox="true"/>
            <p:nvPr/>
          </p:nvSpPr>
          <p:spPr>
            <a:xfrm>
              <a:off x="0" y="-57150"/>
              <a:ext cx="812800" cy="869950"/>
            </a:xfrm>
            <a:prstGeom prst="rect">
              <a:avLst/>
            </a:prstGeom>
          </p:spPr>
          <p:txBody>
            <a:bodyPr anchor="ctr" rtlCol="false" tIns="254000" lIns="254000" bIns="254000" rIns="254000"/>
            <a:lstStyle/>
            <a:p>
              <a:pPr>
                <a:lnSpc>
                  <a:spcPts val="3640"/>
                </a:lnSpc>
              </a:pPr>
            </a:p>
          </p:txBody>
        </p:sp>
      </p:grpSp>
      <p:grpSp>
        <p:nvGrpSpPr>
          <p:cNvPr name="Group 6" id="6"/>
          <p:cNvGrpSpPr/>
          <p:nvPr/>
        </p:nvGrpSpPr>
        <p:grpSpPr>
          <a:xfrm rot="0">
            <a:off x="3514053" y="3334640"/>
            <a:ext cx="10259635" cy="1566899"/>
            <a:chOff x="0" y="0"/>
            <a:chExt cx="2836643" cy="433225"/>
          </a:xfrm>
        </p:grpSpPr>
        <p:sp>
          <p:nvSpPr>
            <p:cNvPr name="Freeform 7" id="7"/>
            <p:cNvSpPr/>
            <p:nvPr/>
          </p:nvSpPr>
          <p:spPr>
            <a:xfrm flipH="false" flipV="false" rot="0">
              <a:off x="0" y="0"/>
              <a:ext cx="2836643" cy="433225"/>
            </a:xfrm>
            <a:custGeom>
              <a:avLst/>
              <a:gdLst/>
              <a:ahLst/>
              <a:cxnLst/>
              <a:rect r="r" b="b" t="t" l="l"/>
              <a:pathLst>
                <a:path h="433225" w="2836643">
                  <a:moveTo>
                    <a:pt x="75460" y="0"/>
                  </a:moveTo>
                  <a:lnTo>
                    <a:pt x="2761183" y="0"/>
                  </a:lnTo>
                  <a:cubicBezTo>
                    <a:pt x="2802858" y="0"/>
                    <a:pt x="2836643" y="33785"/>
                    <a:pt x="2836643" y="75460"/>
                  </a:cubicBezTo>
                  <a:lnTo>
                    <a:pt x="2836643" y="357765"/>
                  </a:lnTo>
                  <a:cubicBezTo>
                    <a:pt x="2836643" y="377779"/>
                    <a:pt x="2828692" y="396972"/>
                    <a:pt x="2814541" y="411124"/>
                  </a:cubicBezTo>
                  <a:cubicBezTo>
                    <a:pt x="2800390" y="425275"/>
                    <a:pt x="2781196" y="433225"/>
                    <a:pt x="2761183" y="433225"/>
                  </a:cubicBezTo>
                  <a:lnTo>
                    <a:pt x="75460" y="433225"/>
                  </a:lnTo>
                  <a:cubicBezTo>
                    <a:pt x="55447" y="433225"/>
                    <a:pt x="36253" y="425275"/>
                    <a:pt x="22102" y="411124"/>
                  </a:cubicBezTo>
                  <a:cubicBezTo>
                    <a:pt x="7950" y="396972"/>
                    <a:pt x="0" y="377779"/>
                    <a:pt x="0" y="357765"/>
                  </a:cubicBezTo>
                  <a:lnTo>
                    <a:pt x="0" y="75460"/>
                  </a:lnTo>
                  <a:cubicBezTo>
                    <a:pt x="0" y="55447"/>
                    <a:pt x="7950" y="36253"/>
                    <a:pt x="22102" y="22102"/>
                  </a:cubicBezTo>
                  <a:cubicBezTo>
                    <a:pt x="36253" y="7950"/>
                    <a:pt x="55447" y="0"/>
                    <a:pt x="75460" y="0"/>
                  </a:cubicBezTo>
                  <a:close/>
                </a:path>
              </a:pathLst>
            </a:custGeom>
            <a:solidFill>
              <a:srgbClr val="FFFFFF">
                <a:alpha val="33725"/>
              </a:srgbClr>
            </a:solidFill>
            <a:ln w="57150" cap="rnd">
              <a:solidFill>
                <a:srgbClr val="FFFFFF">
                  <a:alpha val="33725"/>
                </a:srgbClr>
              </a:solidFill>
              <a:prstDash val="solid"/>
              <a:round/>
            </a:ln>
          </p:spPr>
        </p:sp>
        <p:sp>
          <p:nvSpPr>
            <p:cNvPr name="TextBox 8" id="8"/>
            <p:cNvSpPr txBox="true"/>
            <p:nvPr/>
          </p:nvSpPr>
          <p:spPr>
            <a:xfrm>
              <a:off x="0" y="-57150"/>
              <a:ext cx="812800" cy="869950"/>
            </a:xfrm>
            <a:prstGeom prst="rect">
              <a:avLst/>
            </a:prstGeom>
          </p:spPr>
          <p:txBody>
            <a:bodyPr anchor="ctr" rtlCol="false" tIns="254000" lIns="254000" bIns="254000" rIns="254000"/>
            <a:lstStyle/>
            <a:p>
              <a:pPr>
                <a:lnSpc>
                  <a:spcPts val="3640"/>
                </a:lnSpc>
              </a:pPr>
              <a:r>
                <a:rPr lang="en-US" sz="2600">
                  <a:solidFill>
                    <a:srgbClr val="FFFFFF">
                      <a:alpha val="33725"/>
                    </a:srgbClr>
                  </a:solidFill>
                  <a:latin typeface="Aileron Regular Bold"/>
                </a:rPr>
                <a:t>                   </a:t>
              </a:r>
            </a:p>
          </p:txBody>
        </p:sp>
      </p:grpSp>
      <p:grpSp>
        <p:nvGrpSpPr>
          <p:cNvPr name="Group 9" id="9"/>
          <p:cNvGrpSpPr/>
          <p:nvPr/>
        </p:nvGrpSpPr>
        <p:grpSpPr>
          <a:xfrm rot="0">
            <a:off x="3514053" y="4937167"/>
            <a:ext cx="10259635" cy="1566899"/>
            <a:chOff x="0" y="0"/>
            <a:chExt cx="2836643" cy="433225"/>
          </a:xfrm>
        </p:grpSpPr>
        <p:sp>
          <p:nvSpPr>
            <p:cNvPr name="Freeform 10" id="10"/>
            <p:cNvSpPr/>
            <p:nvPr/>
          </p:nvSpPr>
          <p:spPr>
            <a:xfrm flipH="false" flipV="false" rot="0">
              <a:off x="0" y="0"/>
              <a:ext cx="2836643" cy="433225"/>
            </a:xfrm>
            <a:custGeom>
              <a:avLst/>
              <a:gdLst/>
              <a:ahLst/>
              <a:cxnLst/>
              <a:rect r="r" b="b" t="t" l="l"/>
              <a:pathLst>
                <a:path h="433225" w="2836643">
                  <a:moveTo>
                    <a:pt x="75460" y="0"/>
                  </a:moveTo>
                  <a:lnTo>
                    <a:pt x="2761183" y="0"/>
                  </a:lnTo>
                  <a:cubicBezTo>
                    <a:pt x="2802858" y="0"/>
                    <a:pt x="2836643" y="33785"/>
                    <a:pt x="2836643" y="75460"/>
                  </a:cubicBezTo>
                  <a:lnTo>
                    <a:pt x="2836643" y="357765"/>
                  </a:lnTo>
                  <a:cubicBezTo>
                    <a:pt x="2836643" y="377779"/>
                    <a:pt x="2828692" y="396972"/>
                    <a:pt x="2814541" y="411124"/>
                  </a:cubicBezTo>
                  <a:cubicBezTo>
                    <a:pt x="2800390" y="425275"/>
                    <a:pt x="2781196" y="433225"/>
                    <a:pt x="2761183" y="433225"/>
                  </a:cubicBezTo>
                  <a:lnTo>
                    <a:pt x="75460" y="433225"/>
                  </a:lnTo>
                  <a:cubicBezTo>
                    <a:pt x="55447" y="433225"/>
                    <a:pt x="36253" y="425275"/>
                    <a:pt x="22102" y="411124"/>
                  </a:cubicBezTo>
                  <a:cubicBezTo>
                    <a:pt x="7950" y="396972"/>
                    <a:pt x="0" y="377779"/>
                    <a:pt x="0" y="357765"/>
                  </a:cubicBezTo>
                  <a:lnTo>
                    <a:pt x="0" y="75460"/>
                  </a:lnTo>
                  <a:cubicBezTo>
                    <a:pt x="0" y="55447"/>
                    <a:pt x="7950" y="36253"/>
                    <a:pt x="22102" y="22102"/>
                  </a:cubicBezTo>
                  <a:cubicBezTo>
                    <a:pt x="36253" y="7950"/>
                    <a:pt x="55447" y="0"/>
                    <a:pt x="75460" y="0"/>
                  </a:cubicBezTo>
                  <a:close/>
                </a:path>
              </a:pathLst>
            </a:custGeom>
            <a:solidFill>
              <a:srgbClr val="FFFFFF">
                <a:alpha val="33725"/>
              </a:srgbClr>
            </a:solidFill>
            <a:ln w="57150" cap="rnd">
              <a:solidFill>
                <a:srgbClr val="FFFFFF">
                  <a:alpha val="33725"/>
                </a:srgbClr>
              </a:solidFill>
              <a:prstDash val="solid"/>
              <a:round/>
            </a:ln>
          </p:spPr>
        </p:sp>
        <p:sp>
          <p:nvSpPr>
            <p:cNvPr name="TextBox 11" id="11"/>
            <p:cNvSpPr txBox="true"/>
            <p:nvPr/>
          </p:nvSpPr>
          <p:spPr>
            <a:xfrm>
              <a:off x="0" y="-57150"/>
              <a:ext cx="812800" cy="869950"/>
            </a:xfrm>
            <a:prstGeom prst="rect">
              <a:avLst/>
            </a:prstGeom>
          </p:spPr>
          <p:txBody>
            <a:bodyPr anchor="ctr" rtlCol="false" tIns="254000" lIns="254000" bIns="254000" rIns="254000"/>
            <a:lstStyle/>
            <a:p>
              <a:pPr>
                <a:lnSpc>
                  <a:spcPts val="3640"/>
                </a:lnSpc>
              </a:pPr>
            </a:p>
          </p:txBody>
        </p:sp>
      </p:grpSp>
      <p:grpSp>
        <p:nvGrpSpPr>
          <p:cNvPr name="Group 12" id="12"/>
          <p:cNvGrpSpPr/>
          <p:nvPr/>
        </p:nvGrpSpPr>
        <p:grpSpPr>
          <a:xfrm rot="0">
            <a:off x="3514053" y="6539694"/>
            <a:ext cx="10259635" cy="1566899"/>
            <a:chOff x="0" y="0"/>
            <a:chExt cx="2836643" cy="433225"/>
          </a:xfrm>
        </p:grpSpPr>
        <p:sp>
          <p:nvSpPr>
            <p:cNvPr name="Freeform 13" id="13"/>
            <p:cNvSpPr/>
            <p:nvPr/>
          </p:nvSpPr>
          <p:spPr>
            <a:xfrm flipH="false" flipV="false" rot="0">
              <a:off x="0" y="0"/>
              <a:ext cx="2836643" cy="433225"/>
            </a:xfrm>
            <a:custGeom>
              <a:avLst/>
              <a:gdLst/>
              <a:ahLst/>
              <a:cxnLst/>
              <a:rect r="r" b="b" t="t" l="l"/>
              <a:pathLst>
                <a:path h="433225" w="2836643">
                  <a:moveTo>
                    <a:pt x="75460" y="0"/>
                  </a:moveTo>
                  <a:lnTo>
                    <a:pt x="2761183" y="0"/>
                  </a:lnTo>
                  <a:cubicBezTo>
                    <a:pt x="2802858" y="0"/>
                    <a:pt x="2836643" y="33785"/>
                    <a:pt x="2836643" y="75460"/>
                  </a:cubicBezTo>
                  <a:lnTo>
                    <a:pt x="2836643" y="357765"/>
                  </a:lnTo>
                  <a:cubicBezTo>
                    <a:pt x="2836643" y="377779"/>
                    <a:pt x="2828692" y="396972"/>
                    <a:pt x="2814541" y="411124"/>
                  </a:cubicBezTo>
                  <a:cubicBezTo>
                    <a:pt x="2800390" y="425275"/>
                    <a:pt x="2781196" y="433225"/>
                    <a:pt x="2761183" y="433225"/>
                  </a:cubicBezTo>
                  <a:lnTo>
                    <a:pt x="75460" y="433225"/>
                  </a:lnTo>
                  <a:cubicBezTo>
                    <a:pt x="55447" y="433225"/>
                    <a:pt x="36253" y="425275"/>
                    <a:pt x="22102" y="411124"/>
                  </a:cubicBezTo>
                  <a:cubicBezTo>
                    <a:pt x="7950" y="396972"/>
                    <a:pt x="0" y="377779"/>
                    <a:pt x="0" y="357765"/>
                  </a:cubicBezTo>
                  <a:lnTo>
                    <a:pt x="0" y="75460"/>
                  </a:lnTo>
                  <a:cubicBezTo>
                    <a:pt x="0" y="55447"/>
                    <a:pt x="7950" y="36253"/>
                    <a:pt x="22102" y="22102"/>
                  </a:cubicBezTo>
                  <a:cubicBezTo>
                    <a:pt x="36253" y="7950"/>
                    <a:pt x="55447" y="0"/>
                    <a:pt x="75460" y="0"/>
                  </a:cubicBezTo>
                  <a:close/>
                </a:path>
              </a:pathLst>
            </a:custGeom>
            <a:solidFill>
              <a:srgbClr val="FFFFFF">
                <a:alpha val="33725"/>
              </a:srgbClr>
            </a:solidFill>
            <a:ln w="57150" cap="rnd">
              <a:solidFill>
                <a:srgbClr val="FFFFFF">
                  <a:alpha val="33725"/>
                </a:srgbClr>
              </a:solidFill>
              <a:prstDash val="solid"/>
              <a:round/>
            </a:ln>
          </p:spPr>
        </p:sp>
        <p:sp>
          <p:nvSpPr>
            <p:cNvPr name="TextBox 14" id="14"/>
            <p:cNvSpPr txBox="true"/>
            <p:nvPr/>
          </p:nvSpPr>
          <p:spPr>
            <a:xfrm>
              <a:off x="0" y="-57150"/>
              <a:ext cx="812800" cy="869950"/>
            </a:xfrm>
            <a:prstGeom prst="rect">
              <a:avLst/>
            </a:prstGeom>
          </p:spPr>
          <p:txBody>
            <a:bodyPr anchor="ctr" rtlCol="false" tIns="254000" lIns="254000" bIns="254000" rIns="254000"/>
            <a:lstStyle/>
            <a:p>
              <a:pPr>
                <a:lnSpc>
                  <a:spcPts val="3640"/>
                </a:lnSpc>
              </a:pPr>
            </a:p>
          </p:txBody>
        </p:sp>
      </p:grpSp>
      <p:grpSp>
        <p:nvGrpSpPr>
          <p:cNvPr name="Group 15" id="15"/>
          <p:cNvGrpSpPr/>
          <p:nvPr/>
        </p:nvGrpSpPr>
        <p:grpSpPr>
          <a:xfrm rot="0">
            <a:off x="4122697" y="2201523"/>
            <a:ext cx="715302" cy="71530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7" id="17"/>
            <p:cNvSpPr txBox="true"/>
            <p:nvPr/>
          </p:nvSpPr>
          <p:spPr>
            <a:xfrm>
              <a:off x="76200" y="19050"/>
              <a:ext cx="660400" cy="717550"/>
            </a:xfrm>
            <a:prstGeom prst="rect">
              <a:avLst/>
            </a:prstGeom>
          </p:spPr>
          <p:txBody>
            <a:bodyPr anchor="ctr" rtlCol="false" tIns="0" lIns="0" bIns="0" rIns="0"/>
            <a:lstStyle/>
            <a:p>
              <a:pPr algn="ctr">
                <a:lnSpc>
                  <a:spcPts val="3640"/>
                </a:lnSpc>
              </a:pPr>
              <a:r>
                <a:rPr lang="en-US" sz="2600">
                  <a:solidFill>
                    <a:srgbClr val="96C8A2"/>
                  </a:solidFill>
                  <a:latin typeface="Aileron Regular Bold"/>
                </a:rPr>
                <a:t>1</a:t>
              </a:r>
            </a:p>
          </p:txBody>
        </p:sp>
      </p:grpSp>
      <p:grpSp>
        <p:nvGrpSpPr>
          <p:cNvPr name="Group 18" id="18"/>
          <p:cNvGrpSpPr/>
          <p:nvPr/>
        </p:nvGrpSpPr>
        <p:grpSpPr>
          <a:xfrm rot="0">
            <a:off x="4122697" y="3760438"/>
            <a:ext cx="715302" cy="71530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0" id="20"/>
            <p:cNvSpPr txBox="true"/>
            <p:nvPr/>
          </p:nvSpPr>
          <p:spPr>
            <a:xfrm>
              <a:off x="76200" y="19050"/>
              <a:ext cx="660400" cy="717550"/>
            </a:xfrm>
            <a:prstGeom prst="rect">
              <a:avLst/>
            </a:prstGeom>
          </p:spPr>
          <p:txBody>
            <a:bodyPr anchor="ctr" rtlCol="false" tIns="0" lIns="0" bIns="0" rIns="0"/>
            <a:lstStyle/>
            <a:p>
              <a:pPr algn="ctr">
                <a:lnSpc>
                  <a:spcPts val="3640"/>
                </a:lnSpc>
              </a:pPr>
              <a:r>
                <a:rPr lang="en-US" sz="2600">
                  <a:solidFill>
                    <a:srgbClr val="579B60"/>
                  </a:solidFill>
                  <a:latin typeface="Aileron Regular Bold"/>
                </a:rPr>
                <a:t>2</a:t>
              </a:r>
            </a:p>
          </p:txBody>
        </p:sp>
      </p:grpSp>
      <p:grpSp>
        <p:nvGrpSpPr>
          <p:cNvPr name="Group 21" id="21"/>
          <p:cNvGrpSpPr/>
          <p:nvPr/>
        </p:nvGrpSpPr>
        <p:grpSpPr>
          <a:xfrm rot="0">
            <a:off x="4122697" y="5519952"/>
            <a:ext cx="715302" cy="71530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3" id="23"/>
            <p:cNvSpPr txBox="true"/>
            <p:nvPr/>
          </p:nvSpPr>
          <p:spPr>
            <a:xfrm>
              <a:off x="76200" y="19050"/>
              <a:ext cx="660400" cy="717550"/>
            </a:xfrm>
            <a:prstGeom prst="rect">
              <a:avLst/>
            </a:prstGeom>
          </p:spPr>
          <p:txBody>
            <a:bodyPr anchor="ctr" rtlCol="false" tIns="0" lIns="0" bIns="0" rIns="0"/>
            <a:lstStyle/>
            <a:p>
              <a:pPr algn="ctr">
                <a:lnSpc>
                  <a:spcPts val="3640"/>
                </a:lnSpc>
              </a:pPr>
              <a:r>
                <a:rPr lang="en-US" sz="2600">
                  <a:solidFill>
                    <a:srgbClr val="0D721D"/>
                  </a:solidFill>
                  <a:latin typeface="Aileron Regular Bold"/>
                </a:rPr>
                <a:t>3</a:t>
              </a:r>
            </a:p>
          </p:txBody>
        </p:sp>
      </p:grpSp>
      <p:grpSp>
        <p:nvGrpSpPr>
          <p:cNvPr name="Group 24" id="24"/>
          <p:cNvGrpSpPr/>
          <p:nvPr/>
        </p:nvGrpSpPr>
        <p:grpSpPr>
          <a:xfrm rot="0">
            <a:off x="4122697" y="6965493"/>
            <a:ext cx="715302" cy="71530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6" id="26"/>
            <p:cNvSpPr txBox="true"/>
            <p:nvPr/>
          </p:nvSpPr>
          <p:spPr>
            <a:xfrm>
              <a:off x="76200" y="19050"/>
              <a:ext cx="660400" cy="717550"/>
            </a:xfrm>
            <a:prstGeom prst="rect">
              <a:avLst/>
            </a:prstGeom>
          </p:spPr>
          <p:txBody>
            <a:bodyPr anchor="ctr" rtlCol="false" tIns="0" lIns="0" bIns="0" rIns="0"/>
            <a:lstStyle/>
            <a:p>
              <a:pPr algn="ctr">
                <a:lnSpc>
                  <a:spcPts val="3640"/>
                </a:lnSpc>
              </a:pPr>
              <a:r>
                <a:rPr lang="en-US" sz="2600">
                  <a:solidFill>
                    <a:srgbClr val="000000"/>
                  </a:solidFill>
                  <a:latin typeface="Aileron Regular"/>
                </a:rPr>
                <a:t>4</a:t>
              </a:r>
            </a:p>
          </p:txBody>
        </p:sp>
      </p:grpSp>
      <p:sp>
        <p:nvSpPr>
          <p:cNvPr name="TextBox 27" id="27"/>
          <p:cNvSpPr txBox="true"/>
          <p:nvPr/>
        </p:nvSpPr>
        <p:spPr>
          <a:xfrm rot="0">
            <a:off x="5479950" y="2242627"/>
            <a:ext cx="5638205" cy="556896"/>
          </a:xfrm>
          <a:prstGeom prst="rect">
            <a:avLst/>
          </a:prstGeom>
        </p:spPr>
        <p:txBody>
          <a:bodyPr anchor="t" rtlCol="false" tIns="0" lIns="0" bIns="0" rIns="0">
            <a:spAutoFit/>
          </a:bodyPr>
          <a:lstStyle/>
          <a:p>
            <a:pPr>
              <a:lnSpc>
                <a:spcPts val="4479"/>
              </a:lnSpc>
            </a:pPr>
            <a:r>
              <a:rPr lang="en-US" sz="3199" spc="102">
                <a:solidFill>
                  <a:srgbClr val="000000"/>
                </a:solidFill>
                <a:latin typeface="Roboto"/>
              </a:rPr>
              <a:t>Data Cleaning</a:t>
            </a:r>
          </a:p>
        </p:txBody>
      </p:sp>
      <p:sp>
        <p:nvSpPr>
          <p:cNvPr name="TextBox 28" id="28"/>
          <p:cNvSpPr txBox="true"/>
          <p:nvPr/>
        </p:nvSpPr>
        <p:spPr>
          <a:xfrm rot="0">
            <a:off x="5479950" y="4025582"/>
            <a:ext cx="9672489" cy="556896"/>
          </a:xfrm>
          <a:prstGeom prst="rect">
            <a:avLst/>
          </a:prstGeom>
        </p:spPr>
        <p:txBody>
          <a:bodyPr anchor="t" rtlCol="false" tIns="0" lIns="0" bIns="0" rIns="0">
            <a:spAutoFit/>
          </a:bodyPr>
          <a:lstStyle/>
          <a:p>
            <a:pPr>
              <a:lnSpc>
                <a:spcPts val="4479"/>
              </a:lnSpc>
            </a:pPr>
            <a:r>
              <a:rPr lang="en-US" sz="3199" spc="102">
                <a:solidFill>
                  <a:srgbClr val="000000"/>
                </a:solidFill>
                <a:latin typeface="Roboto"/>
              </a:rPr>
              <a:t>Data Transformation</a:t>
            </a:r>
          </a:p>
        </p:txBody>
      </p:sp>
      <p:sp>
        <p:nvSpPr>
          <p:cNvPr name="TextBox 29" id="29"/>
          <p:cNvSpPr txBox="true"/>
          <p:nvPr/>
        </p:nvSpPr>
        <p:spPr>
          <a:xfrm rot="0">
            <a:off x="5467588" y="5562126"/>
            <a:ext cx="5110535" cy="564278"/>
          </a:xfrm>
          <a:prstGeom prst="rect">
            <a:avLst/>
          </a:prstGeom>
        </p:spPr>
        <p:txBody>
          <a:bodyPr anchor="t" rtlCol="false" tIns="0" lIns="0" bIns="0" rIns="0">
            <a:spAutoFit/>
          </a:bodyPr>
          <a:lstStyle/>
          <a:p>
            <a:pPr>
              <a:lnSpc>
                <a:spcPts val="4598"/>
              </a:lnSpc>
            </a:pPr>
            <a:r>
              <a:rPr lang="en-US" sz="3284" spc="105">
                <a:solidFill>
                  <a:srgbClr val="000000"/>
                </a:solidFill>
                <a:latin typeface="Roboto"/>
              </a:rPr>
              <a:t>Splitting Data</a:t>
            </a:r>
          </a:p>
        </p:txBody>
      </p:sp>
      <p:sp>
        <p:nvSpPr>
          <p:cNvPr name="TextBox 30" id="30"/>
          <p:cNvSpPr txBox="true"/>
          <p:nvPr/>
        </p:nvSpPr>
        <p:spPr>
          <a:xfrm rot="0">
            <a:off x="5391216" y="7006596"/>
            <a:ext cx="4492675" cy="556896"/>
          </a:xfrm>
          <a:prstGeom prst="rect">
            <a:avLst/>
          </a:prstGeom>
        </p:spPr>
        <p:txBody>
          <a:bodyPr anchor="t" rtlCol="false" tIns="0" lIns="0" bIns="0" rIns="0">
            <a:spAutoFit/>
          </a:bodyPr>
          <a:lstStyle/>
          <a:p>
            <a:pPr>
              <a:lnSpc>
                <a:spcPts val="4479"/>
              </a:lnSpc>
            </a:pPr>
            <a:r>
              <a:rPr lang="en-US" sz="3199" spc="102">
                <a:solidFill>
                  <a:srgbClr val="000000"/>
                </a:solidFill>
                <a:latin typeface="Roboto"/>
              </a:rPr>
              <a:t>Tokenization</a:t>
            </a:r>
          </a:p>
        </p:txBody>
      </p:sp>
      <p:grpSp>
        <p:nvGrpSpPr>
          <p:cNvPr name="Group 31" id="31"/>
          <p:cNvGrpSpPr/>
          <p:nvPr/>
        </p:nvGrpSpPr>
        <p:grpSpPr>
          <a:xfrm rot="0">
            <a:off x="-1456653" y="6791943"/>
            <a:ext cx="4970706" cy="4037610"/>
            <a:chOff x="0" y="0"/>
            <a:chExt cx="6627608" cy="5383479"/>
          </a:xfrm>
        </p:grpSpPr>
        <p:grpSp>
          <p:nvGrpSpPr>
            <p:cNvPr name="Group 32" id="32"/>
            <p:cNvGrpSpPr/>
            <p:nvPr/>
          </p:nvGrpSpPr>
          <p:grpSpPr>
            <a:xfrm rot="0">
              <a:off x="1655922" y="31150"/>
              <a:ext cx="4260061" cy="3689232"/>
              <a:chOff x="0" y="0"/>
              <a:chExt cx="3619627" cy="3134614"/>
            </a:xfrm>
          </p:grpSpPr>
          <p:sp>
            <p:nvSpPr>
              <p:cNvPr name="Freeform 33" id="3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34" id="34"/>
            <p:cNvGrpSpPr/>
            <p:nvPr/>
          </p:nvGrpSpPr>
          <p:grpSpPr>
            <a:xfrm rot="0">
              <a:off x="3972966" y="3084547"/>
              <a:ext cx="2654642" cy="2298932"/>
              <a:chOff x="0" y="0"/>
              <a:chExt cx="3619627" cy="3134614"/>
            </a:xfrm>
          </p:grpSpPr>
          <p:sp>
            <p:nvSpPr>
              <p:cNvPr name="Freeform 35" id="3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36" id="36"/>
            <p:cNvGrpSpPr/>
            <p:nvPr/>
          </p:nvGrpSpPr>
          <p:grpSpPr>
            <a:xfrm rot="0">
              <a:off x="0" y="0"/>
              <a:ext cx="2654642" cy="2298932"/>
              <a:chOff x="0" y="0"/>
              <a:chExt cx="3619627" cy="3134614"/>
            </a:xfrm>
          </p:grpSpPr>
          <p:sp>
            <p:nvSpPr>
              <p:cNvPr name="Freeform 37" id="3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sp>
        <p:nvSpPr>
          <p:cNvPr name="TextBox 38" id="38"/>
          <p:cNvSpPr txBox="true"/>
          <p:nvPr/>
        </p:nvSpPr>
        <p:spPr>
          <a:xfrm rot="0">
            <a:off x="5819841" y="733425"/>
            <a:ext cx="6648318" cy="590550"/>
          </a:xfrm>
          <a:prstGeom prst="rect">
            <a:avLst/>
          </a:prstGeom>
        </p:spPr>
        <p:txBody>
          <a:bodyPr anchor="t" rtlCol="false" tIns="0" lIns="0" bIns="0" rIns="0">
            <a:spAutoFit/>
          </a:bodyPr>
          <a:lstStyle/>
          <a:p>
            <a:pPr algn="ctr">
              <a:lnSpc>
                <a:spcPts val="4679"/>
              </a:lnSpc>
              <a:spcBef>
                <a:spcPct val="0"/>
              </a:spcBef>
            </a:pPr>
            <a:r>
              <a:rPr lang="en-US" sz="3899">
                <a:solidFill>
                  <a:srgbClr val="FFFFFF"/>
                </a:solidFill>
                <a:latin typeface="Roboto Bold"/>
              </a:rPr>
              <a:t>Data Pre-Processesing Steps </a:t>
            </a:r>
          </a:p>
        </p:txBody>
      </p:sp>
      <p:grpSp>
        <p:nvGrpSpPr>
          <p:cNvPr name="Group 39" id="39"/>
          <p:cNvGrpSpPr/>
          <p:nvPr/>
        </p:nvGrpSpPr>
        <p:grpSpPr>
          <a:xfrm rot="0">
            <a:off x="3514053" y="8138299"/>
            <a:ext cx="10259635" cy="1566899"/>
            <a:chOff x="0" y="0"/>
            <a:chExt cx="2836643" cy="433225"/>
          </a:xfrm>
        </p:grpSpPr>
        <p:sp>
          <p:nvSpPr>
            <p:cNvPr name="Freeform 40" id="40"/>
            <p:cNvSpPr/>
            <p:nvPr/>
          </p:nvSpPr>
          <p:spPr>
            <a:xfrm flipH="false" flipV="false" rot="0">
              <a:off x="0" y="0"/>
              <a:ext cx="2836643" cy="433225"/>
            </a:xfrm>
            <a:custGeom>
              <a:avLst/>
              <a:gdLst/>
              <a:ahLst/>
              <a:cxnLst/>
              <a:rect r="r" b="b" t="t" l="l"/>
              <a:pathLst>
                <a:path h="433225" w="2836643">
                  <a:moveTo>
                    <a:pt x="75460" y="0"/>
                  </a:moveTo>
                  <a:lnTo>
                    <a:pt x="2761183" y="0"/>
                  </a:lnTo>
                  <a:cubicBezTo>
                    <a:pt x="2802858" y="0"/>
                    <a:pt x="2836643" y="33785"/>
                    <a:pt x="2836643" y="75460"/>
                  </a:cubicBezTo>
                  <a:lnTo>
                    <a:pt x="2836643" y="357765"/>
                  </a:lnTo>
                  <a:cubicBezTo>
                    <a:pt x="2836643" y="377779"/>
                    <a:pt x="2828692" y="396972"/>
                    <a:pt x="2814541" y="411124"/>
                  </a:cubicBezTo>
                  <a:cubicBezTo>
                    <a:pt x="2800390" y="425275"/>
                    <a:pt x="2781196" y="433225"/>
                    <a:pt x="2761183" y="433225"/>
                  </a:cubicBezTo>
                  <a:lnTo>
                    <a:pt x="75460" y="433225"/>
                  </a:lnTo>
                  <a:cubicBezTo>
                    <a:pt x="55447" y="433225"/>
                    <a:pt x="36253" y="425275"/>
                    <a:pt x="22102" y="411124"/>
                  </a:cubicBezTo>
                  <a:cubicBezTo>
                    <a:pt x="7950" y="396972"/>
                    <a:pt x="0" y="377779"/>
                    <a:pt x="0" y="357765"/>
                  </a:cubicBezTo>
                  <a:lnTo>
                    <a:pt x="0" y="75460"/>
                  </a:lnTo>
                  <a:cubicBezTo>
                    <a:pt x="0" y="55447"/>
                    <a:pt x="7950" y="36253"/>
                    <a:pt x="22102" y="22102"/>
                  </a:cubicBezTo>
                  <a:cubicBezTo>
                    <a:pt x="36253" y="7950"/>
                    <a:pt x="55447" y="0"/>
                    <a:pt x="75460" y="0"/>
                  </a:cubicBezTo>
                  <a:close/>
                </a:path>
              </a:pathLst>
            </a:custGeom>
            <a:solidFill>
              <a:srgbClr val="FFFFFF">
                <a:alpha val="33725"/>
              </a:srgbClr>
            </a:solidFill>
            <a:ln w="57150" cap="rnd">
              <a:solidFill>
                <a:srgbClr val="FFFFFF">
                  <a:alpha val="33725"/>
                </a:srgbClr>
              </a:solidFill>
              <a:prstDash val="solid"/>
              <a:round/>
            </a:ln>
          </p:spPr>
        </p:sp>
        <p:sp>
          <p:nvSpPr>
            <p:cNvPr name="TextBox 41" id="41"/>
            <p:cNvSpPr txBox="true"/>
            <p:nvPr/>
          </p:nvSpPr>
          <p:spPr>
            <a:xfrm>
              <a:off x="0" y="-57150"/>
              <a:ext cx="812800" cy="869950"/>
            </a:xfrm>
            <a:prstGeom prst="rect">
              <a:avLst/>
            </a:prstGeom>
          </p:spPr>
          <p:txBody>
            <a:bodyPr anchor="ctr" rtlCol="false" tIns="254000" lIns="254000" bIns="254000" rIns="254000"/>
            <a:lstStyle/>
            <a:p>
              <a:pPr>
                <a:lnSpc>
                  <a:spcPts val="3640"/>
                </a:lnSpc>
              </a:pPr>
            </a:p>
          </p:txBody>
        </p:sp>
      </p:grpSp>
      <p:sp>
        <p:nvSpPr>
          <p:cNvPr name="TextBox 42" id="42"/>
          <p:cNvSpPr txBox="true"/>
          <p:nvPr/>
        </p:nvSpPr>
        <p:spPr>
          <a:xfrm rot="0">
            <a:off x="5479950" y="8620943"/>
            <a:ext cx="7763828" cy="504825"/>
          </a:xfrm>
          <a:prstGeom prst="rect">
            <a:avLst/>
          </a:prstGeom>
        </p:spPr>
        <p:txBody>
          <a:bodyPr anchor="t" rtlCol="false" tIns="0" lIns="0" bIns="0" rIns="0">
            <a:spAutoFit/>
          </a:bodyPr>
          <a:lstStyle/>
          <a:p>
            <a:pPr algn="ctr">
              <a:lnSpc>
                <a:spcPts val="3840"/>
              </a:lnSpc>
              <a:spcBef>
                <a:spcPct val="0"/>
              </a:spcBef>
            </a:pPr>
            <a:r>
              <a:rPr lang="en-US" sz="3200">
                <a:solidFill>
                  <a:srgbClr val="000000"/>
                </a:solidFill>
                <a:latin typeface="Roboto"/>
              </a:rPr>
              <a:t>Data Preparation for Fine tuning the model.</a:t>
            </a:r>
          </a:p>
        </p:txBody>
      </p:sp>
      <p:grpSp>
        <p:nvGrpSpPr>
          <p:cNvPr name="Group 43" id="43"/>
          <p:cNvGrpSpPr/>
          <p:nvPr/>
        </p:nvGrpSpPr>
        <p:grpSpPr>
          <a:xfrm rot="0">
            <a:off x="4122697" y="8564098"/>
            <a:ext cx="715302" cy="715302"/>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5" id="45"/>
            <p:cNvSpPr txBox="true"/>
            <p:nvPr/>
          </p:nvSpPr>
          <p:spPr>
            <a:xfrm>
              <a:off x="76200" y="19050"/>
              <a:ext cx="660400" cy="717550"/>
            </a:xfrm>
            <a:prstGeom prst="rect">
              <a:avLst/>
            </a:prstGeom>
          </p:spPr>
          <p:txBody>
            <a:bodyPr anchor="ctr" rtlCol="false" tIns="0" lIns="0" bIns="0" rIns="0"/>
            <a:lstStyle/>
            <a:p>
              <a:pPr algn="ctr">
                <a:lnSpc>
                  <a:spcPts val="3640"/>
                </a:lnSpc>
              </a:pPr>
              <a:r>
                <a:rPr lang="en-US" sz="2600">
                  <a:solidFill>
                    <a:srgbClr val="000000"/>
                  </a:solidFill>
                  <a:latin typeface="Aileron Regular"/>
                </a:rPr>
                <a:t>5</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655928" y="1289485"/>
            <a:ext cx="7603372" cy="7968815"/>
          </a:xfrm>
          <a:custGeom>
            <a:avLst/>
            <a:gdLst/>
            <a:ahLst/>
            <a:cxnLst/>
            <a:rect r="r" b="b" t="t" l="l"/>
            <a:pathLst>
              <a:path h="7968815" w="7603372">
                <a:moveTo>
                  <a:pt x="0" y="0"/>
                </a:moveTo>
                <a:lnTo>
                  <a:pt x="7603372" y="0"/>
                </a:lnTo>
                <a:lnTo>
                  <a:pt x="7603372" y="7968815"/>
                </a:lnTo>
                <a:lnTo>
                  <a:pt x="0" y="7968815"/>
                </a:lnTo>
                <a:lnTo>
                  <a:pt x="0" y="0"/>
                </a:lnTo>
                <a:close/>
              </a:path>
            </a:pathLst>
          </a:custGeom>
          <a:blipFill>
            <a:blip r:embed="rId3"/>
            <a:stretch>
              <a:fillRect l="-6387" t="0" r="-9950" b="0"/>
            </a:stretch>
          </a:blipFill>
        </p:spPr>
      </p:sp>
      <p:sp>
        <p:nvSpPr>
          <p:cNvPr name="TextBox 3" id="3"/>
          <p:cNvSpPr txBox="true"/>
          <p:nvPr/>
        </p:nvSpPr>
        <p:spPr>
          <a:xfrm rot="0">
            <a:off x="492401" y="1251385"/>
            <a:ext cx="9163527" cy="7746131"/>
          </a:xfrm>
          <a:prstGeom prst="rect">
            <a:avLst/>
          </a:prstGeom>
        </p:spPr>
        <p:txBody>
          <a:bodyPr anchor="t" rtlCol="false" tIns="0" lIns="0" bIns="0" rIns="0">
            <a:spAutoFit/>
          </a:bodyPr>
          <a:lstStyle/>
          <a:p>
            <a:pPr marL="735644" indent="-367822" lvl="1">
              <a:lnSpc>
                <a:spcPts val="4088"/>
              </a:lnSpc>
              <a:buFont typeface="Arial"/>
              <a:buChar char="•"/>
            </a:pPr>
            <a:r>
              <a:rPr lang="en-US" sz="3407">
                <a:solidFill>
                  <a:srgbClr val="FFFFFF"/>
                </a:solidFill>
                <a:latin typeface="Poppins"/>
              </a:rPr>
              <a:t> The collected data includes URLs of visited pages, webpage content, and links to other webpages which were around 6000+ links overall as shown in figure.</a:t>
            </a:r>
          </a:p>
          <a:p>
            <a:pPr>
              <a:lnSpc>
                <a:spcPts val="4088"/>
              </a:lnSpc>
            </a:pPr>
          </a:p>
          <a:p>
            <a:pPr marL="735644" indent="-367822" lvl="1">
              <a:lnSpc>
                <a:spcPts val="4088"/>
              </a:lnSpc>
              <a:buFont typeface="Arial"/>
              <a:buChar char="•"/>
            </a:pPr>
            <a:r>
              <a:rPr lang="en-US" sz="3407">
                <a:solidFill>
                  <a:srgbClr val="FFFFFF"/>
                </a:solidFill>
                <a:latin typeface="Poppins"/>
              </a:rPr>
              <a:t>Then we clean the collected links file and remove the duplicates i.e. one link with http and the same link with https, unnecessary extension links i.e. ones having pdfs, and so on which drops the count of overall collected links to 4037 as shown in figure which we scrape to get the text data as required for the project.</a:t>
            </a:r>
            <a:r>
              <a:rPr lang="en-US" sz="3407">
                <a:solidFill>
                  <a:srgbClr val="FFFFFF"/>
                </a:solidFill>
                <a:latin typeface="Poppins Bold"/>
              </a:rPr>
              <a:t> </a:t>
            </a:r>
          </a:p>
        </p:txBody>
      </p:sp>
      <p:sp>
        <p:nvSpPr>
          <p:cNvPr name="TextBox 4" id="4"/>
          <p:cNvSpPr txBox="true"/>
          <p:nvPr/>
        </p:nvSpPr>
        <p:spPr>
          <a:xfrm rot="0">
            <a:off x="800437" y="209085"/>
            <a:ext cx="8343563" cy="590550"/>
          </a:xfrm>
          <a:prstGeom prst="rect">
            <a:avLst/>
          </a:prstGeom>
        </p:spPr>
        <p:txBody>
          <a:bodyPr anchor="t" rtlCol="false" tIns="0" lIns="0" bIns="0" rIns="0">
            <a:spAutoFit/>
          </a:bodyPr>
          <a:lstStyle/>
          <a:p>
            <a:pPr algn="ctr">
              <a:lnSpc>
                <a:spcPts val="4679"/>
              </a:lnSpc>
              <a:spcBef>
                <a:spcPct val="0"/>
              </a:spcBef>
            </a:pPr>
            <a:r>
              <a:rPr lang="en-US" sz="3899">
                <a:solidFill>
                  <a:srgbClr val="FFFFFF"/>
                </a:solidFill>
                <a:latin typeface="Roboto Bold"/>
              </a:rPr>
              <a:t> </a:t>
            </a:r>
            <a:r>
              <a:rPr lang="en-US" sz="3899">
                <a:solidFill>
                  <a:srgbClr val="FFFFFF"/>
                </a:solidFill>
                <a:latin typeface="Roboto Bold"/>
              </a:rPr>
              <a:t>Data Collection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391216" y="1478938"/>
            <a:ext cx="6154749" cy="572262"/>
          </a:xfrm>
          <a:prstGeom prst="rect">
            <a:avLst/>
          </a:prstGeom>
        </p:spPr>
        <p:txBody>
          <a:bodyPr anchor="t" rtlCol="false" tIns="0" lIns="0" bIns="0" rIns="0">
            <a:spAutoFit/>
          </a:bodyPr>
          <a:lstStyle/>
          <a:p>
            <a:pPr marL="0" indent="0" lvl="0">
              <a:lnSpc>
                <a:spcPts val="4914"/>
              </a:lnSpc>
            </a:pPr>
          </a:p>
        </p:txBody>
      </p:sp>
      <p:grpSp>
        <p:nvGrpSpPr>
          <p:cNvPr name="Group 3" id="3"/>
          <p:cNvGrpSpPr/>
          <p:nvPr/>
        </p:nvGrpSpPr>
        <p:grpSpPr>
          <a:xfrm rot="0">
            <a:off x="-1456653" y="6791943"/>
            <a:ext cx="4970706" cy="4037610"/>
            <a:chOff x="0" y="0"/>
            <a:chExt cx="6627608" cy="5383479"/>
          </a:xfrm>
        </p:grpSpPr>
        <p:grpSp>
          <p:nvGrpSpPr>
            <p:cNvPr name="Group 4" id="4"/>
            <p:cNvGrpSpPr/>
            <p:nvPr/>
          </p:nvGrpSpPr>
          <p:grpSpPr>
            <a:xfrm rot="0">
              <a:off x="1655922" y="31150"/>
              <a:ext cx="4260061" cy="368923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6" id="6"/>
            <p:cNvGrpSpPr/>
            <p:nvPr/>
          </p:nvGrpSpPr>
          <p:grpSpPr>
            <a:xfrm rot="0">
              <a:off x="3972966" y="3084547"/>
              <a:ext cx="2654642" cy="2298932"/>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8" id="8"/>
            <p:cNvGrpSpPr/>
            <p:nvPr/>
          </p:nvGrpSpPr>
          <p:grpSpPr>
            <a:xfrm rot="0">
              <a:off x="0" y="0"/>
              <a:ext cx="2654642" cy="2298932"/>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sp>
        <p:nvSpPr>
          <p:cNvPr name="TextBox 10" id="10"/>
          <p:cNvSpPr txBox="true"/>
          <p:nvPr/>
        </p:nvSpPr>
        <p:spPr>
          <a:xfrm rot="0">
            <a:off x="800437" y="209085"/>
            <a:ext cx="8343563" cy="590550"/>
          </a:xfrm>
          <a:prstGeom prst="rect">
            <a:avLst/>
          </a:prstGeom>
        </p:spPr>
        <p:txBody>
          <a:bodyPr anchor="t" rtlCol="false" tIns="0" lIns="0" bIns="0" rIns="0">
            <a:spAutoFit/>
          </a:bodyPr>
          <a:lstStyle/>
          <a:p>
            <a:pPr algn="ctr">
              <a:lnSpc>
                <a:spcPts val="4679"/>
              </a:lnSpc>
              <a:spcBef>
                <a:spcPct val="0"/>
              </a:spcBef>
            </a:pPr>
            <a:r>
              <a:rPr lang="en-US" sz="3899">
                <a:solidFill>
                  <a:srgbClr val="FFFFFF"/>
                </a:solidFill>
                <a:latin typeface="Roboto Bold"/>
              </a:rPr>
              <a:t> </a:t>
            </a:r>
            <a:r>
              <a:rPr lang="en-US" sz="3899">
                <a:solidFill>
                  <a:srgbClr val="FFFFFF"/>
                </a:solidFill>
                <a:latin typeface="Roboto Bold"/>
              </a:rPr>
              <a:t>Data Cleaning </a:t>
            </a:r>
          </a:p>
        </p:txBody>
      </p:sp>
      <p:grpSp>
        <p:nvGrpSpPr>
          <p:cNvPr name="Group 11" id="11"/>
          <p:cNvGrpSpPr/>
          <p:nvPr/>
        </p:nvGrpSpPr>
        <p:grpSpPr>
          <a:xfrm rot="0">
            <a:off x="417263" y="4703542"/>
            <a:ext cx="8493180" cy="4759780"/>
            <a:chOff x="0" y="0"/>
            <a:chExt cx="2348243" cy="1316011"/>
          </a:xfrm>
        </p:grpSpPr>
        <p:sp>
          <p:nvSpPr>
            <p:cNvPr name="Freeform 12" id="12"/>
            <p:cNvSpPr/>
            <p:nvPr/>
          </p:nvSpPr>
          <p:spPr>
            <a:xfrm flipH="false" flipV="false" rot="0">
              <a:off x="0" y="0"/>
              <a:ext cx="2348243" cy="1316011"/>
            </a:xfrm>
            <a:custGeom>
              <a:avLst/>
              <a:gdLst/>
              <a:ahLst/>
              <a:cxnLst/>
              <a:rect r="r" b="b" t="t" l="l"/>
              <a:pathLst>
                <a:path h="1316011" w="2348243">
                  <a:moveTo>
                    <a:pt x="91155" y="0"/>
                  </a:moveTo>
                  <a:lnTo>
                    <a:pt x="2257089" y="0"/>
                  </a:lnTo>
                  <a:cubicBezTo>
                    <a:pt x="2307432" y="0"/>
                    <a:pt x="2348243" y="40811"/>
                    <a:pt x="2348243" y="91155"/>
                  </a:cubicBezTo>
                  <a:lnTo>
                    <a:pt x="2348243" y="1224857"/>
                  </a:lnTo>
                  <a:cubicBezTo>
                    <a:pt x="2348243" y="1275200"/>
                    <a:pt x="2307432" y="1316011"/>
                    <a:pt x="2257089" y="1316011"/>
                  </a:cubicBezTo>
                  <a:lnTo>
                    <a:pt x="91155" y="1316011"/>
                  </a:lnTo>
                  <a:cubicBezTo>
                    <a:pt x="40811" y="1316011"/>
                    <a:pt x="0" y="1275200"/>
                    <a:pt x="0" y="1224857"/>
                  </a:cubicBezTo>
                  <a:lnTo>
                    <a:pt x="0" y="91155"/>
                  </a:lnTo>
                  <a:cubicBezTo>
                    <a:pt x="0" y="40811"/>
                    <a:pt x="40811" y="0"/>
                    <a:pt x="91155" y="0"/>
                  </a:cubicBezTo>
                  <a:close/>
                </a:path>
              </a:pathLst>
            </a:custGeom>
            <a:solidFill>
              <a:srgbClr val="FFFFFF">
                <a:alpha val="33725"/>
              </a:srgbClr>
            </a:solidFill>
            <a:ln w="57150" cap="rnd">
              <a:solidFill>
                <a:srgbClr val="FFFFFF">
                  <a:alpha val="33725"/>
                </a:srgbClr>
              </a:solidFill>
              <a:prstDash val="solid"/>
              <a:round/>
            </a:ln>
          </p:spPr>
        </p:sp>
        <p:sp>
          <p:nvSpPr>
            <p:cNvPr name="TextBox 13" id="13"/>
            <p:cNvSpPr txBox="true"/>
            <p:nvPr/>
          </p:nvSpPr>
          <p:spPr>
            <a:xfrm>
              <a:off x="0" y="-57150"/>
              <a:ext cx="812800" cy="869950"/>
            </a:xfrm>
            <a:prstGeom prst="rect">
              <a:avLst/>
            </a:prstGeom>
          </p:spPr>
          <p:txBody>
            <a:bodyPr anchor="ctr" rtlCol="false" tIns="254000" lIns="254000" bIns="254000" rIns="254000"/>
            <a:lstStyle/>
            <a:p>
              <a:pPr>
                <a:lnSpc>
                  <a:spcPts val="3640"/>
                </a:lnSpc>
              </a:pPr>
            </a:p>
          </p:txBody>
        </p:sp>
      </p:grpSp>
      <p:sp>
        <p:nvSpPr>
          <p:cNvPr name="Freeform 14" id="14"/>
          <p:cNvSpPr/>
          <p:nvPr/>
        </p:nvSpPr>
        <p:spPr>
          <a:xfrm flipH="false" flipV="false" rot="0">
            <a:off x="10005507" y="1111066"/>
            <a:ext cx="7253793" cy="3704394"/>
          </a:xfrm>
          <a:custGeom>
            <a:avLst/>
            <a:gdLst/>
            <a:ahLst/>
            <a:cxnLst/>
            <a:rect r="r" b="b" t="t" l="l"/>
            <a:pathLst>
              <a:path h="3704394" w="7253793">
                <a:moveTo>
                  <a:pt x="0" y="0"/>
                </a:moveTo>
                <a:lnTo>
                  <a:pt x="7253793" y="0"/>
                </a:lnTo>
                <a:lnTo>
                  <a:pt x="7253793" y="3704394"/>
                </a:lnTo>
                <a:lnTo>
                  <a:pt x="0" y="3704394"/>
                </a:lnTo>
                <a:lnTo>
                  <a:pt x="0" y="0"/>
                </a:lnTo>
                <a:close/>
              </a:path>
            </a:pathLst>
          </a:custGeom>
          <a:blipFill>
            <a:blip r:embed="rId3"/>
            <a:stretch>
              <a:fillRect l="0" t="0" r="0" b="0"/>
            </a:stretch>
          </a:blipFill>
        </p:spPr>
      </p:sp>
      <p:sp>
        <p:nvSpPr>
          <p:cNvPr name="Freeform 15" id="15"/>
          <p:cNvSpPr/>
          <p:nvPr/>
        </p:nvSpPr>
        <p:spPr>
          <a:xfrm flipH="false" flipV="false" rot="0">
            <a:off x="10005507" y="6049011"/>
            <a:ext cx="7253793" cy="3592476"/>
          </a:xfrm>
          <a:custGeom>
            <a:avLst/>
            <a:gdLst/>
            <a:ahLst/>
            <a:cxnLst/>
            <a:rect r="r" b="b" t="t" l="l"/>
            <a:pathLst>
              <a:path h="3592476" w="7253793">
                <a:moveTo>
                  <a:pt x="0" y="0"/>
                </a:moveTo>
                <a:lnTo>
                  <a:pt x="7253793" y="0"/>
                </a:lnTo>
                <a:lnTo>
                  <a:pt x="7253793" y="3592476"/>
                </a:lnTo>
                <a:lnTo>
                  <a:pt x="0" y="3592476"/>
                </a:lnTo>
                <a:lnTo>
                  <a:pt x="0" y="0"/>
                </a:lnTo>
                <a:close/>
              </a:path>
            </a:pathLst>
          </a:custGeom>
          <a:blipFill>
            <a:blip r:embed="rId4"/>
            <a:stretch>
              <a:fillRect l="-1506" t="0" r="-1506" b="0"/>
            </a:stretch>
          </a:blipFill>
        </p:spPr>
      </p:sp>
      <p:sp>
        <p:nvSpPr>
          <p:cNvPr name="TextBox 16" id="16"/>
          <p:cNvSpPr txBox="true"/>
          <p:nvPr/>
        </p:nvSpPr>
        <p:spPr>
          <a:xfrm rot="0">
            <a:off x="9669769" y="351325"/>
            <a:ext cx="7841796" cy="448311"/>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Open Sans 1 Bold"/>
              </a:rPr>
              <a:t>Raw Dataset After Scraping</a:t>
            </a:r>
          </a:p>
        </p:txBody>
      </p:sp>
      <p:sp>
        <p:nvSpPr>
          <p:cNvPr name="TextBox 17" id="17"/>
          <p:cNvSpPr txBox="true"/>
          <p:nvPr/>
        </p:nvSpPr>
        <p:spPr>
          <a:xfrm rot="0">
            <a:off x="9669769" y="5286375"/>
            <a:ext cx="7841796" cy="448311"/>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Open Sans 1 Bold"/>
              </a:rPr>
              <a:t>Data After Cleaning</a:t>
            </a:r>
          </a:p>
        </p:txBody>
      </p:sp>
      <p:grpSp>
        <p:nvGrpSpPr>
          <p:cNvPr name="Group 18" id="18"/>
          <p:cNvGrpSpPr/>
          <p:nvPr/>
        </p:nvGrpSpPr>
        <p:grpSpPr>
          <a:xfrm rot="0">
            <a:off x="417263" y="1556359"/>
            <a:ext cx="8493180" cy="2813808"/>
            <a:chOff x="0" y="0"/>
            <a:chExt cx="2348243" cy="777978"/>
          </a:xfrm>
        </p:grpSpPr>
        <p:sp>
          <p:nvSpPr>
            <p:cNvPr name="Freeform 19" id="19"/>
            <p:cNvSpPr/>
            <p:nvPr/>
          </p:nvSpPr>
          <p:spPr>
            <a:xfrm flipH="false" flipV="false" rot="0">
              <a:off x="0" y="0"/>
              <a:ext cx="2348243" cy="777978"/>
            </a:xfrm>
            <a:custGeom>
              <a:avLst/>
              <a:gdLst/>
              <a:ahLst/>
              <a:cxnLst/>
              <a:rect r="r" b="b" t="t" l="l"/>
              <a:pathLst>
                <a:path h="777978" w="2348243">
                  <a:moveTo>
                    <a:pt x="91155" y="0"/>
                  </a:moveTo>
                  <a:lnTo>
                    <a:pt x="2257089" y="0"/>
                  </a:lnTo>
                  <a:cubicBezTo>
                    <a:pt x="2307432" y="0"/>
                    <a:pt x="2348243" y="40811"/>
                    <a:pt x="2348243" y="91155"/>
                  </a:cubicBezTo>
                  <a:lnTo>
                    <a:pt x="2348243" y="686823"/>
                  </a:lnTo>
                  <a:cubicBezTo>
                    <a:pt x="2348243" y="737167"/>
                    <a:pt x="2307432" y="777978"/>
                    <a:pt x="2257089" y="777978"/>
                  </a:cubicBezTo>
                  <a:lnTo>
                    <a:pt x="91155" y="777978"/>
                  </a:lnTo>
                  <a:cubicBezTo>
                    <a:pt x="40811" y="777978"/>
                    <a:pt x="0" y="737167"/>
                    <a:pt x="0" y="686823"/>
                  </a:cubicBezTo>
                  <a:lnTo>
                    <a:pt x="0" y="91155"/>
                  </a:lnTo>
                  <a:cubicBezTo>
                    <a:pt x="0" y="40811"/>
                    <a:pt x="40811" y="0"/>
                    <a:pt x="91155" y="0"/>
                  </a:cubicBezTo>
                  <a:close/>
                </a:path>
              </a:pathLst>
            </a:custGeom>
            <a:solidFill>
              <a:srgbClr val="FFFFFF">
                <a:alpha val="33725"/>
              </a:srgbClr>
            </a:solidFill>
            <a:ln w="57150" cap="rnd">
              <a:solidFill>
                <a:srgbClr val="FFFFFF">
                  <a:alpha val="33725"/>
                </a:srgbClr>
              </a:solidFill>
              <a:prstDash val="solid"/>
              <a:round/>
            </a:ln>
          </p:spPr>
        </p:sp>
        <p:sp>
          <p:nvSpPr>
            <p:cNvPr name="TextBox 20" id="20"/>
            <p:cNvSpPr txBox="true"/>
            <p:nvPr/>
          </p:nvSpPr>
          <p:spPr>
            <a:xfrm>
              <a:off x="0" y="-57150"/>
              <a:ext cx="812800" cy="869950"/>
            </a:xfrm>
            <a:prstGeom prst="rect">
              <a:avLst/>
            </a:prstGeom>
          </p:spPr>
          <p:txBody>
            <a:bodyPr anchor="ctr" rtlCol="false" tIns="254000" lIns="254000" bIns="254000" rIns="254000"/>
            <a:lstStyle/>
            <a:p>
              <a:pPr>
                <a:lnSpc>
                  <a:spcPts val="3640"/>
                </a:lnSpc>
              </a:pPr>
            </a:p>
          </p:txBody>
        </p:sp>
      </p:grpSp>
      <p:sp>
        <p:nvSpPr>
          <p:cNvPr name="TextBox 21" id="21"/>
          <p:cNvSpPr txBox="true"/>
          <p:nvPr/>
        </p:nvSpPr>
        <p:spPr>
          <a:xfrm rot="0">
            <a:off x="800437" y="1924050"/>
            <a:ext cx="7668154" cy="1847850"/>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Roboto"/>
              </a:rPr>
              <a:t>Remove all irrelevant or noisy data such as special characters, URLs, HTML tags, etc. Performs basic text normalization. Convert text to lowercase and remove punctuation.</a:t>
            </a:r>
          </a:p>
        </p:txBody>
      </p:sp>
      <p:sp>
        <p:nvSpPr>
          <p:cNvPr name="TextBox 22" id="22"/>
          <p:cNvSpPr txBox="true"/>
          <p:nvPr/>
        </p:nvSpPr>
        <p:spPr>
          <a:xfrm rot="0">
            <a:off x="800437" y="5124450"/>
            <a:ext cx="7668154" cy="4133850"/>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Roboto"/>
              </a:rPr>
              <a:t>Convert all text to lowercase, Remove consecutive whitespace characters, Remove HTML elements such as script and style tags, header and footer tags, and links, Remove the COVID-19 alert div if it exists on the page, Encode the text in ASCII to remove non-ASCII characters, Write the cleaned text to a file, without any newlines or extra whitespace </a:t>
            </a:r>
          </a:p>
        </p:txBody>
      </p:sp>
      <p:grpSp>
        <p:nvGrpSpPr>
          <p:cNvPr name="Group 23" id="23"/>
          <p:cNvGrpSpPr/>
          <p:nvPr/>
        </p:nvGrpSpPr>
        <p:grpSpPr>
          <a:xfrm rot="0">
            <a:off x="387924" y="1556359"/>
            <a:ext cx="8522519" cy="2813808"/>
            <a:chOff x="0" y="0"/>
            <a:chExt cx="2356355" cy="777978"/>
          </a:xfrm>
        </p:grpSpPr>
        <p:sp>
          <p:nvSpPr>
            <p:cNvPr name="Freeform 24" id="24"/>
            <p:cNvSpPr/>
            <p:nvPr/>
          </p:nvSpPr>
          <p:spPr>
            <a:xfrm flipH="false" flipV="false" rot="0">
              <a:off x="0" y="0"/>
              <a:ext cx="2356355" cy="777978"/>
            </a:xfrm>
            <a:custGeom>
              <a:avLst/>
              <a:gdLst/>
              <a:ahLst/>
              <a:cxnLst/>
              <a:rect r="r" b="b" t="t" l="l"/>
              <a:pathLst>
                <a:path h="777978" w="2356355">
                  <a:moveTo>
                    <a:pt x="90841" y="0"/>
                  </a:moveTo>
                  <a:lnTo>
                    <a:pt x="2265514" y="0"/>
                  </a:lnTo>
                  <a:cubicBezTo>
                    <a:pt x="2315684" y="0"/>
                    <a:pt x="2356355" y="40671"/>
                    <a:pt x="2356355" y="90841"/>
                  </a:cubicBezTo>
                  <a:lnTo>
                    <a:pt x="2356355" y="687137"/>
                  </a:lnTo>
                  <a:cubicBezTo>
                    <a:pt x="2356355" y="711230"/>
                    <a:pt x="2346784" y="734335"/>
                    <a:pt x="2329748" y="751371"/>
                  </a:cubicBezTo>
                  <a:cubicBezTo>
                    <a:pt x="2312713" y="768407"/>
                    <a:pt x="2289607" y="777978"/>
                    <a:pt x="2265514" y="777978"/>
                  </a:cubicBezTo>
                  <a:lnTo>
                    <a:pt x="90841" y="777978"/>
                  </a:lnTo>
                  <a:cubicBezTo>
                    <a:pt x="40671" y="777978"/>
                    <a:pt x="0" y="737307"/>
                    <a:pt x="0" y="687137"/>
                  </a:cubicBezTo>
                  <a:lnTo>
                    <a:pt x="0" y="90841"/>
                  </a:lnTo>
                  <a:cubicBezTo>
                    <a:pt x="0" y="66748"/>
                    <a:pt x="9571" y="43643"/>
                    <a:pt x="26607" y="26607"/>
                  </a:cubicBezTo>
                  <a:cubicBezTo>
                    <a:pt x="43643" y="9571"/>
                    <a:pt x="66748" y="0"/>
                    <a:pt x="90841" y="0"/>
                  </a:cubicBezTo>
                  <a:close/>
                </a:path>
              </a:pathLst>
            </a:custGeom>
            <a:solidFill>
              <a:srgbClr val="000000">
                <a:alpha val="0"/>
              </a:srgbClr>
            </a:solidFill>
            <a:ln w="57150" cap="rnd">
              <a:solidFill>
                <a:srgbClr val="FFFFFF"/>
              </a:solidFill>
              <a:prstDash val="solid"/>
              <a:round/>
            </a:ln>
          </p:spPr>
        </p:sp>
        <p:sp>
          <p:nvSpPr>
            <p:cNvPr name="TextBox 25" id="25"/>
            <p:cNvSpPr txBox="true"/>
            <p:nvPr/>
          </p:nvSpPr>
          <p:spPr>
            <a:xfrm>
              <a:off x="0" y="-57150"/>
              <a:ext cx="812800" cy="869950"/>
            </a:xfrm>
            <a:prstGeom prst="rect">
              <a:avLst/>
            </a:prstGeom>
          </p:spPr>
          <p:txBody>
            <a:bodyPr anchor="ctr" rtlCol="false" tIns="254000" lIns="254000" bIns="254000" rIns="254000"/>
            <a:lstStyle/>
            <a:p>
              <a:pPr>
                <a:lnSpc>
                  <a:spcPts val="3640"/>
                </a:lnSpc>
              </a:pPr>
            </a:p>
          </p:txBody>
        </p:sp>
      </p:grpSp>
      <p:grpSp>
        <p:nvGrpSpPr>
          <p:cNvPr name="Group 26" id="26"/>
          <p:cNvGrpSpPr/>
          <p:nvPr/>
        </p:nvGrpSpPr>
        <p:grpSpPr>
          <a:xfrm rot="0">
            <a:off x="387924" y="4703542"/>
            <a:ext cx="8522519" cy="4759780"/>
            <a:chOff x="0" y="0"/>
            <a:chExt cx="2356355" cy="1316011"/>
          </a:xfrm>
        </p:grpSpPr>
        <p:sp>
          <p:nvSpPr>
            <p:cNvPr name="Freeform 27" id="27"/>
            <p:cNvSpPr/>
            <p:nvPr/>
          </p:nvSpPr>
          <p:spPr>
            <a:xfrm flipH="false" flipV="false" rot="0">
              <a:off x="0" y="0"/>
              <a:ext cx="2356355" cy="1316011"/>
            </a:xfrm>
            <a:custGeom>
              <a:avLst/>
              <a:gdLst/>
              <a:ahLst/>
              <a:cxnLst/>
              <a:rect r="r" b="b" t="t" l="l"/>
              <a:pathLst>
                <a:path h="1316011" w="2356355">
                  <a:moveTo>
                    <a:pt x="90841" y="0"/>
                  </a:moveTo>
                  <a:lnTo>
                    <a:pt x="2265514" y="0"/>
                  </a:lnTo>
                  <a:cubicBezTo>
                    <a:pt x="2315684" y="0"/>
                    <a:pt x="2356355" y="40671"/>
                    <a:pt x="2356355" y="90841"/>
                  </a:cubicBezTo>
                  <a:lnTo>
                    <a:pt x="2356355" y="1225171"/>
                  </a:lnTo>
                  <a:cubicBezTo>
                    <a:pt x="2356355" y="1249263"/>
                    <a:pt x="2346784" y="1272369"/>
                    <a:pt x="2329748" y="1289405"/>
                  </a:cubicBezTo>
                  <a:cubicBezTo>
                    <a:pt x="2312713" y="1306441"/>
                    <a:pt x="2289607" y="1316011"/>
                    <a:pt x="2265514" y="1316011"/>
                  </a:cubicBezTo>
                  <a:lnTo>
                    <a:pt x="90841" y="1316011"/>
                  </a:lnTo>
                  <a:cubicBezTo>
                    <a:pt x="66748" y="1316011"/>
                    <a:pt x="43643" y="1306441"/>
                    <a:pt x="26607" y="1289405"/>
                  </a:cubicBezTo>
                  <a:cubicBezTo>
                    <a:pt x="9571" y="1272369"/>
                    <a:pt x="0" y="1249263"/>
                    <a:pt x="0" y="1225171"/>
                  </a:cubicBezTo>
                  <a:lnTo>
                    <a:pt x="0" y="90841"/>
                  </a:lnTo>
                  <a:cubicBezTo>
                    <a:pt x="0" y="66748"/>
                    <a:pt x="9571" y="43643"/>
                    <a:pt x="26607" y="26607"/>
                  </a:cubicBezTo>
                  <a:cubicBezTo>
                    <a:pt x="43643" y="9571"/>
                    <a:pt x="66748" y="0"/>
                    <a:pt x="90841" y="0"/>
                  </a:cubicBezTo>
                  <a:close/>
                </a:path>
              </a:pathLst>
            </a:custGeom>
            <a:solidFill>
              <a:srgbClr val="000000">
                <a:alpha val="0"/>
              </a:srgbClr>
            </a:solidFill>
            <a:ln w="57150" cap="rnd">
              <a:solidFill>
                <a:srgbClr val="FFFFFF"/>
              </a:solidFill>
              <a:prstDash val="solid"/>
              <a:round/>
            </a:ln>
          </p:spPr>
        </p:sp>
        <p:sp>
          <p:nvSpPr>
            <p:cNvPr name="TextBox 28" id="28"/>
            <p:cNvSpPr txBox="true"/>
            <p:nvPr/>
          </p:nvSpPr>
          <p:spPr>
            <a:xfrm>
              <a:off x="0" y="-57150"/>
              <a:ext cx="812800" cy="869950"/>
            </a:xfrm>
            <a:prstGeom prst="rect">
              <a:avLst/>
            </a:prstGeom>
          </p:spPr>
          <p:txBody>
            <a:bodyPr anchor="ctr" rtlCol="false" tIns="254000" lIns="254000" bIns="254000" rIns="254000"/>
            <a:lstStyle/>
            <a:p>
              <a:pPr>
                <a:lnSpc>
                  <a:spcPts val="3640"/>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391216" y="1478938"/>
            <a:ext cx="6154749" cy="572262"/>
          </a:xfrm>
          <a:prstGeom prst="rect">
            <a:avLst/>
          </a:prstGeom>
        </p:spPr>
        <p:txBody>
          <a:bodyPr anchor="t" rtlCol="false" tIns="0" lIns="0" bIns="0" rIns="0">
            <a:spAutoFit/>
          </a:bodyPr>
          <a:lstStyle/>
          <a:p>
            <a:pPr marL="0" indent="0" lvl="0">
              <a:lnSpc>
                <a:spcPts val="4914"/>
              </a:lnSpc>
            </a:pPr>
          </a:p>
        </p:txBody>
      </p:sp>
      <p:grpSp>
        <p:nvGrpSpPr>
          <p:cNvPr name="Group 3" id="3"/>
          <p:cNvGrpSpPr/>
          <p:nvPr/>
        </p:nvGrpSpPr>
        <p:grpSpPr>
          <a:xfrm rot="0">
            <a:off x="-1456653" y="6791943"/>
            <a:ext cx="4970706" cy="4037610"/>
            <a:chOff x="0" y="0"/>
            <a:chExt cx="6627608" cy="5383479"/>
          </a:xfrm>
        </p:grpSpPr>
        <p:grpSp>
          <p:nvGrpSpPr>
            <p:cNvPr name="Group 4" id="4"/>
            <p:cNvGrpSpPr/>
            <p:nvPr/>
          </p:nvGrpSpPr>
          <p:grpSpPr>
            <a:xfrm rot="0">
              <a:off x="1655922" y="31150"/>
              <a:ext cx="4260061" cy="368923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6" id="6"/>
            <p:cNvGrpSpPr/>
            <p:nvPr/>
          </p:nvGrpSpPr>
          <p:grpSpPr>
            <a:xfrm rot="0">
              <a:off x="3972966" y="3084547"/>
              <a:ext cx="2654642" cy="2298932"/>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8" id="8"/>
            <p:cNvGrpSpPr/>
            <p:nvPr/>
          </p:nvGrpSpPr>
          <p:grpSpPr>
            <a:xfrm rot="0">
              <a:off x="0" y="0"/>
              <a:ext cx="2654642" cy="2298932"/>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grpSp>
        <p:nvGrpSpPr>
          <p:cNvPr name="Group 10" id="10"/>
          <p:cNvGrpSpPr/>
          <p:nvPr/>
        </p:nvGrpSpPr>
        <p:grpSpPr>
          <a:xfrm rot="0">
            <a:off x="30087" y="2585976"/>
            <a:ext cx="5552024" cy="3012544"/>
            <a:chOff x="0" y="0"/>
            <a:chExt cx="1462261" cy="793427"/>
          </a:xfrm>
        </p:grpSpPr>
        <p:sp>
          <p:nvSpPr>
            <p:cNvPr name="Freeform 11" id="11"/>
            <p:cNvSpPr/>
            <p:nvPr/>
          </p:nvSpPr>
          <p:spPr>
            <a:xfrm flipH="false" flipV="false" rot="0">
              <a:off x="0" y="0"/>
              <a:ext cx="1462261" cy="793427"/>
            </a:xfrm>
            <a:custGeom>
              <a:avLst/>
              <a:gdLst/>
              <a:ahLst/>
              <a:cxnLst/>
              <a:rect r="r" b="b" t="t" l="l"/>
              <a:pathLst>
                <a:path h="793427" w="1462261">
                  <a:moveTo>
                    <a:pt x="1259061" y="0"/>
                  </a:moveTo>
                  <a:lnTo>
                    <a:pt x="0" y="0"/>
                  </a:lnTo>
                  <a:lnTo>
                    <a:pt x="0" y="793427"/>
                  </a:lnTo>
                  <a:lnTo>
                    <a:pt x="1259061" y="793427"/>
                  </a:lnTo>
                  <a:lnTo>
                    <a:pt x="1462261" y="396714"/>
                  </a:lnTo>
                  <a:lnTo>
                    <a:pt x="1259061" y="0"/>
                  </a:lnTo>
                  <a:close/>
                </a:path>
              </a:pathLst>
            </a:custGeom>
            <a:solidFill>
              <a:srgbClr val="000000">
                <a:alpha val="0"/>
              </a:srgbClr>
            </a:solidFill>
            <a:ln w="38100" cap="sq">
              <a:solidFill>
                <a:srgbClr val="FFFFFF"/>
              </a:solidFill>
              <a:prstDash val="solid"/>
              <a:miter/>
            </a:ln>
          </p:spPr>
        </p:sp>
        <p:sp>
          <p:nvSpPr>
            <p:cNvPr name="TextBox 12" id="12"/>
            <p:cNvSpPr txBox="true"/>
            <p:nvPr/>
          </p:nvSpPr>
          <p:spPr>
            <a:xfrm>
              <a:off x="0" y="-57150"/>
              <a:ext cx="698500" cy="463550"/>
            </a:xfrm>
            <a:prstGeom prst="rect">
              <a:avLst/>
            </a:prstGeom>
          </p:spPr>
          <p:txBody>
            <a:bodyPr anchor="ctr" rtlCol="false" tIns="50800" lIns="50800" bIns="50800" rIns="50800"/>
            <a:lstStyle/>
            <a:p>
              <a:pPr algn="ctr">
                <a:lnSpc>
                  <a:spcPts val="3640"/>
                </a:lnSpc>
              </a:pPr>
            </a:p>
          </p:txBody>
        </p:sp>
      </p:grpSp>
      <p:grpSp>
        <p:nvGrpSpPr>
          <p:cNvPr name="Group 13" id="13"/>
          <p:cNvGrpSpPr/>
          <p:nvPr/>
        </p:nvGrpSpPr>
        <p:grpSpPr>
          <a:xfrm rot="0">
            <a:off x="0" y="2585976"/>
            <a:ext cx="5552024" cy="3012544"/>
            <a:chOff x="0" y="0"/>
            <a:chExt cx="1462261" cy="793427"/>
          </a:xfrm>
        </p:grpSpPr>
        <p:sp>
          <p:nvSpPr>
            <p:cNvPr name="Freeform 14" id="14"/>
            <p:cNvSpPr/>
            <p:nvPr/>
          </p:nvSpPr>
          <p:spPr>
            <a:xfrm flipH="false" flipV="false" rot="0">
              <a:off x="0" y="0"/>
              <a:ext cx="1462261" cy="793427"/>
            </a:xfrm>
            <a:custGeom>
              <a:avLst/>
              <a:gdLst/>
              <a:ahLst/>
              <a:cxnLst/>
              <a:rect r="r" b="b" t="t" l="l"/>
              <a:pathLst>
                <a:path h="793427" w="1462261">
                  <a:moveTo>
                    <a:pt x="1259061" y="0"/>
                  </a:moveTo>
                  <a:lnTo>
                    <a:pt x="0" y="0"/>
                  </a:lnTo>
                  <a:lnTo>
                    <a:pt x="0" y="793427"/>
                  </a:lnTo>
                  <a:lnTo>
                    <a:pt x="1259061" y="793427"/>
                  </a:lnTo>
                  <a:lnTo>
                    <a:pt x="1462261" y="396714"/>
                  </a:lnTo>
                  <a:lnTo>
                    <a:pt x="1259061" y="0"/>
                  </a:lnTo>
                  <a:close/>
                </a:path>
              </a:pathLst>
            </a:custGeom>
            <a:solidFill>
              <a:srgbClr val="FFFFFF">
                <a:alpha val="62745"/>
              </a:srgbClr>
            </a:solidFill>
          </p:spPr>
        </p:sp>
        <p:sp>
          <p:nvSpPr>
            <p:cNvPr name="TextBox 15" id="15"/>
            <p:cNvSpPr txBox="true"/>
            <p:nvPr/>
          </p:nvSpPr>
          <p:spPr>
            <a:xfrm>
              <a:off x="0" y="-57150"/>
              <a:ext cx="698500" cy="463550"/>
            </a:xfrm>
            <a:prstGeom prst="rect">
              <a:avLst/>
            </a:prstGeom>
          </p:spPr>
          <p:txBody>
            <a:bodyPr anchor="ctr" rtlCol="false" tIns="50800" lIns="50800" bIns="50800" rIns="50800"/>
            <a:lstStyle/>
            <a:p>
              <a:pPr algn="ctr">
                <a:lnSpc>
                  <a:spcPts val="3640"/>
                </a:lnSpc>
              </a:pPr>
            </a:p>
          </p:txBody>
        </p:sp>
      </p:grpSp>
      <p:sp>
        <p:nvSpPr>
          <p:cNvPr name="TextBox 16" id="16"/>
          <p:cNvSpPr txBox="true"/>
          <p:nvPr/>
        </p:nvSpPr>
        <p:spPr>
          <a:xfrm rot="0">
            <a:off x="901714" y="3206423"/>
            <a:ext cx="3927466" cy="1800225"/>
          </a:xfrm>
          <a:prstGeom prst="rect">
            <a:avLst/>
          </a:prstGeom>
        </p:spPr>
        <p:txBody>
          <a:bodyPr anchor="t" rtlCol="false" tIns="0" lIns="0" bIns="0" rIns="0">
            <a:spAutoFit/>
          </a:bodyPr>
          <a:lstStyle/>
          <a:p>
            <a:pPr algn="ctr">
              <a:lnSpc>
                <a:spcPts val="4799"/>
              </a:lnSpc>
              <a:spcBef>
                <a:spcPct val="0"/>
              </a:spcBef>
            </a:pPr>
            <a:r>
              <a:rPr lang="en-US" sz="3999">
                <a:solidFill>
                  <a:srgbClr val="024EAE"/>
                </a:solidFill>
                <a:latin typeface="Roboto Bold"/>
              </a:rPr>
              <a:t>Data Transformation- LMQG Model</a:t>
            </a:r>
            <a:r>
              <a:rPr lang="en-US" sz="3999">
                <a:solidFill>
                  <a:srgbClr val="024EAE"/>
                </a:solidFill>
                <a:latin typeface="Roboto Bold"/>
              </a:rPr>
              <a:t> </a:t>
            </a:r>
          </a:p>
        </p:txBody>
      </p:sp>
      <p:grpSp>
        <p:nvGrpSpPr>
          <p:cNvPr name="Group 17" id="17"/>
          <p:cNvGrpSpPr/>
          <p:nvPr/>
        </p:nvGrpSpPr>
        <p:grpSpPr>
          <a:xfrm rot="0">
            <a:off x="6981778" y="363537"/>
            <a:ext cx="10653671" cy="9474493"/>
            <a:chOff x="0" y="0"/>
            <a:chExt cx="14204894" cy="12632658"/>
          </a:xfrm>
        </p:grpSpPr>
        <p:sp>
          <p:nvSpPr>
            <p:cNvPr name="Freeform 18" id="18"/>
            <p:cNvSpPr/>
            <p:nvPr/>
          </p:nvSpPr>
          <p:spPr>
            <a:xfrm flipH="false" flipV="false" rot="0">
              <a:off x="7334281" y="728441"/>
              <a:ext cx="6870613" cy="5424273"/>
            </a:xfrm>
            <a:custGeom>
              <a:avLst/>
              <a:gdLst/>
              <a:ahLst/>
              <a:cxnLst/>
              <a:rect r="r" b="b" t="t" l="l"/>
              <a:pathLst>
                <a:path h="5424273" w="6870613">
                  <a:moveTo>
                    <a:pt x="0" y="0"/>
                  </a:moveTo>
                  <a:lnTo>
                    <a:pt x="6870613" y="0"/>
                  </a:lnTo>
                  <a:lnTo>
                    <a:pt x="6870613" y="5424273"/>
                  </a:lnTo>
                  <a:lnTo>
                    <a:pt x="0" y="5424273"/>
                  </a:lnTo>
                  <a:lnTo>
                    <a:pt x="0" y="0"/>
                  </a:lnTo>
                  <a:close/>
                </a:path>
              </a:pathLst>
            </a:custGeom>
            <a:blipFill>
              <a:blip r:embed="rId3"/>
              <a:stretch>
                <a:fillRect l="-6833" t="0" r="-6833" b="0"/>
              </a:stretch>
            </a:blipFill>
          </p:spPr>
        </p:sp>
        <p:sp>
          <p:nvSpPr>
            <p:cNvPr name="TextBox 19" id="19"/>
            <p:cNvSpPr txBox="true"/>
            <p:nvPr/>
          </p:nvSpPr>
          <p:spPr>
            <a:xfrm rot="0">
              <a:off x="7811158" y="-76200"/>
              <a:ext cx="5892205" cy="1302174"/>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Roboto"/>
                </a:rPr>
                <a:t>Variations of QG Models' Inputs</a:t>
              </a:r>
            </a:p>
          </p:txBody>
        </p:sp>
        <p:sp>
          <p:nvSpPr>
            <p:cNvPr name="Freeform 20" id="20"/>
            <p:cNvSpPr/>
            <p:nvPr/>
          </p:nvSpPr>
          <p:spPr>
            <a:xfrm flipH="false" flipV="false" rot="0">
              <a:off x="0" y="728441"/>
              <a:ext cx="6269741" cy="5424273"/>
            </a:xfrm>
            <a:custGeom>
              <a:avLst/>
              <a:gdLst/>
              <a:ahLst/>
              <a:cxnLst/>
              <a:rect r="r" b="b" t="t" l="l"/>
              <a:pathLst>
                <a:path h="5424273" w="6269741">
                  <a:moveTo>
                    <a:pt x="0" y="0"/>
                  </a:moveTo>
                  <a:lnTo>
                    <a:pt x="6269741" y="0"/>
                  </a:lnTo>
                  <a:lnTo>
                    <a:pt x="6269741" y="5424273"/>
                  </a:lnTo>
                  <a:lnTo>
                    <a:pt x="0" y="5424273"/>
                  </a:lnTo>
                  <a:lnTo>
                    <a:pt x="0" y="0"/>
                  </a:lnTo>
                  <a:close/>
                </a:path>
              </a:pathLst>
            </a:custGeom>
            <a:blipFill>
              <a:blip r:embed="rId4"/>
              <a:stretch>
                <a:fillRect l="-2853" t="0" r="-1188" b="0"/>
              </a:stretch>
            </a:blipFill>
          </p:spPr>
        </p:sp>
        <p:sp>
          <p:nvSpPr>
            <p:cNvPr name="TextBox 21" id="21"/>
            <p:cNvSpPr txBox="true"/>
            <p:nvPr/>
          </p:nvSpPr>
          <p:spPr>
            <a:xfrm rot="0">
              <a:off x="0" y="-76200"/>
              <a:ext cx="6851681" cy="641774"/>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Roboto"/>
                </a:rPr>
                <a:t>Overview of Paragraph-Level QG</a:t>
              </a:r>
            </a:p>
          </p:txBody>
        </p:sp>
        <p:sp>
          <p:nvSpPr>
            <p:cNvPr name="Freeform 22" id="22"/>
            <p:cNvSpPr/>
            <p:nvPr/>
          </p:nvSpPr>
          <p:spPr>
            <a:xfrm flipH="false" flipV="false" rot="0">
              <a:off x="2560666" y="7273375"/>
              <a:ext cx="7520176" cy="5359282"/>
            </a:xfrm>
            <a:custGeom>
              <a:avLst/>
              <a:gdLst/>
              <a:ahLst/>
              <a:cxnLst/>
              <a:rect r="r" b="b" t="t" l="l"/>
              <a:pathLst>
                <a:path h="5359282" w="7520176">
                  <a:moveTo>
                    <a:pt x="0" y="0"/>
                  </a:moveTo>
                  <a:lnTo>
                    <a:pt x="7520175" y="0"/>
                  </a:lnTo>
                  <a:lnTo>
                    <a:pt x="7520175" y="5359283"/>
                  </a:lnTo>
                  <a:lnTo>
                    <a:pt x="0" y="5359283"/>
                  </a:lnTo>
                  <a:lnTo>
                    <a:pt x="0" y="0"/>
                  </a:lnTo>
                  <a:close/>
                </a:path>
              </a:pathLst>
            </a:custGeom>
            <a:blipFill>
              <a:blip r:embed="rId5"/>
              <a:stretch>
                <a:fillRect l="0" t="-3269" r="0" b="-3269"/>
              </a:stretch>
            </a:blipFill>
          </p:spPr>
        </p:sp>
        <p:sp>
          <p:nvSpPr>
            <p:cNvPr name="TextBox 23" id="23"/>
            <p:cNvSpPr txBox="true"/>
            <p:nvPr/>
          </p:nvSpPr>
          <p:spPr>
            <a:xfrm rot="0">
              <a:off x="525425" y="6594039"/>
              <a:ext cx="12652513" cy="1291997"/>
            </a:xfrm>
            <a:prstGeom prst="rect">
              <a:avLst/>
            </a:prstGeom>
          </p:spPr>
          <p:txBody>
            <a:bodyPr anchor="t" rtlCol="false" tIns="0" lIns="0" bIns="0" rIns="0">
              <a:spAutoFit/>
            </a:bodyPr>
            <a:lstStyle/>
            <a:p>
              <a:pPr algn="ctr">
                <a:lnSpc>
                  <a:spcPts val="3946"/>
                </a:lnSpc>
              </a:pPr>
              <a:r>
                <a:rPr lang="en-US" sz="2819">
                  <a:solidFill>
                    <a:srgbClr val="FFFFFF"/>
                  </a:solidFill>
                  <a:latin typeface="Roboto"/>
                </a:rPr>
                <a:t>Evaluation Metrics Used by Model T5 on HuggingFaces.</a:t>
              </a:r>
            </a:p>
            <a:p>
              <a:pPr algn="ctr">
                <a:lnSpc>
                  <a:spcPts val="3946"/>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DE0E6">
                <a:alpha val="100000"/>
              </a:srgbClr>
            </a:gs>
            <a:gs pos="100000">
              <a:srgbClr val="004AAD">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391216" y="1478938"/>
            <a:ext cx="6154749" cy="572262"/>
          </a:xfrm>
          <a:prstGeom prst="rect">
            <a:avLst/>
          </a:prstGeom>
        </p:spPr>
        <p:txBody>
          <a:bodyPr anchor="t" rtlCol="false" tIns="0" lIns="0" bIns="0" rIns="0">
            <a:spAutoFit/>
          </a:bodyPr>
          <a:lstStyle/>
          <a:p>
            <a:pPr marL="0" indent="0" lvl="0">
              <a:lnSpc>
                <a:spcPts val="4914"/>
              </a:lnSpc>
            </a:pPr>
          </a:p>
        </p:txBody>
      </p:sp>
      <p:grpSp>
        <p:nvGrpSpPr>
          <p:cNvPr name="Group 3" id="3"/>
          <p:cNvGrpSpPr/>
          <p:nvPr/>
        </p:nvGrpSpPr>
        <p:grpSpPr>
          <a:xfrm rot="0">
            <a:off x="-1456653" y="6791943"/>
            <a:ext cx="4970706" cy="4037610"/>
            <a:chOff x="0" y="0"/>
            <a:chExt cx="6627608" cy="5383479"/>
          </a:xfrm>
        </p:grpSpPr>
        <p:grpSp>
          <p:nvGrpSpPr>
            <p:cNvPr name="Group 4" id="4"/>
            <p:cNvGrpSpPr/>
            <p:nvPr/>
          </p:nvGrpSpPr>
          <p:grpSpPr>
            <a:xfrm rot="0">
              <a:off x="1655922" y="31150"/>
              <a:ext cx="4260061" cy="368923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6" id="6"/>
            <p:cNvGrpSpPr/>
            <p:nvPr/>
          </p:nvGrpSpPr>
          <p:grpSpPr>
            <a:xfrm rot="0">
              <a:off x="3972966" y="3084547"/>
              <a:ext cx="2654642" cy="2298932"/>
              <a:chOff x="0" y="0"/>
              <a:chExt cx="3619627" cy="3134614"/>
            </a:xfrm>
          </p:grpSpPr>
          <p:sp>
            <p:nvSpPr>
              <p:cNvPr name="Freeform 7" id="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nvGrpSpPr>
            <p:cNvPr name="Group 8" id="8"/>
            <p:cNvGrpSpPr/>
            <p:nvPr/>
          </p:nvGrpSpPr>
          <p:grpSpPr>
            <a:xfrm rot="0">
              <a:off x="0" y="0"/>
              <a:ext cx="2654642" cy="2298932"/>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alpha val="40784"/>
                </a:srgbClr>
              </a:solidFill>
            </p:spPr>
          </p:sp>
        </p:grpSp>
      </p:grpSp>
      <p:grpSp>
        <p:nvGrpSpPr>
          <p:cNvPr name="Group 10" id="10"/>
          <p:cNvGrpSpPr/>
          <p:nvPr/>
        </p:nvGrpSpPr>
        <p:grpSpPr>
          <a:xfrm rot="0">
            <a:off x="2460903" y="296048"/>
            <a:ext cx="13366193" cy="9694904"/>
            <a:chOff x="0" y="0"/>
            <a:chExt cx="17821591" cy="12926539"/>
          </a:xfrm>
        </p:grpSpPr>
        <p:sp>
          <p:nvSpPr>
            <p:cNvPr name="TextBox 11" id="11"/>
            <p:cNvSpPr txBox="true"/>
            <p:nvPr/>
          </p:nvSpPr>
          <p:spPr>
            <a:xfrm rot="0">
              <a:off x="2070779" y="0"/>
              <a:ext cx="13680032" cy="787400"/>
            </a:xfrm>
            <a:prstGeom prst="rect">
              <a:avLst/>
            </a:prstGeom>
          </p:spPr>
          <p:txBody>
            <a:bodyPr anchor="t" rtlCol="false" tIns="0" lIns="0" bIns="0" rIns="0">
              <a:spAutoFit/>
            </a:bodyPr>
            <a:lstStyle/>
            <a:p>
              <a:pPr algn="ctr">
                <a:lnSpc>
                  <a:spcPts val="4679"/>
                </a:lnSpc>
                <a:spcBef>
                  <a:spcPct val="0"/>
                </a:spcBef>
              </a:pPr>
              <a:r>
                <a:rPr lang="en-US" sz="3899">
                  <a:solidFill>
                    <a:srgbClr val="FFFFFF"/>
                  </a:solidFill>
                  <a:latin typeface="Roboto Bold"/>
                </a:rPr>
                <a:t>Data Transformation- LMQG Model</a:t>
              </a:r>
              <a:r>
                <a:rPr lang="en-US" sz="3899">
                  <a:solidFill>
                    <a:srgbClr val="FFFFFF"/>
                  </a:solidFill>
                  <a:latin typeface="Roboto Bold"/>
                </a:rPr>
                <a:t> </a:t>
              </a:r>
            </a:p>
          </p:txBody>
        </p:sp>
        <p:sp>
          <p:nvSpPr>
            <p:cNvPr name="Freeform 12" id="12"/>
            <p:cNvSpPr/>
            <p:nvPr/>
          </p:nvSpPr>
          <p:spPr>
            <a:xfrm flipH="false" flipV="false" rot="0">
              <a:off x="0" y="6795344"/>
              <a:ext cx="17821591" cy="6131195"/>
            </a:xfrm>
            <a:custGeom>
              <a:avLst/>
              <a:gdLst/>
              <a:ahLst/>
              <a:cxnLst/>
              <a:rect r="r" b="b" t="t" l="l"/>
              <a:pathLst>
                <a:path h="6131195" w="17821591">
                  <a:moveTo>
                    <a:pt x="0" y="0"/>
                  </a:moveTo>
                  <a:lnTo>
                    <a:pt x="17821591" y="0"/>
                  </a:lnTo>
                  <a:lnTo>
                    <a:pt x="17821591" y="6131195"/>
                  </a:lnTo>
                  <a:lnTo>
                    <a:pt x="0" y="6131195"/>
                  </a:lnTo>
                  <a:lnTo>
                    <a:pt x="0" y="0"/>
                  </a:lnTo>
                  <a:close/>
                </a:path>
              </a:pathLst>
            </a:custGeom>
            <a:blipFill>
              <a:blip r:embed="rId2"/>
              <a:stretch>
                <a:fillRect l="0" t="-5494" r="0" b="-2655"/>
              </a:stretch>
            </a:blipFill>
          </p:spPr>
        </p:sp>
        <p:sp>
          <p:nvSpPr>
            <p:cNvPr name="TextBox 13" id="13"/>
            <p:cNvSpPr txBox="true"/>
            <p:nvPr/>
          </p:nvSpPr>
          <p:spPr>
            <a:xfrm rot="0">
              <a:off x="1999791" y="5757321"/>
              <a:ext cx="13751020" cy="732379"/>
            </a:xfrm>
            <a:prstGeom prst="rect">
              <a:avLst/>
            </a:prstGeom>
          </p:spPr>
          <p:txBody>
            <a:bodyPr anchor="t" rtlCol="false" tIns="0" lIns="0" bIns="0" rIns="0">
              <a:spAutoFit/>
            </a:bodyPr>
            <a:lstStyle/>
            <a:p>
              <a:pPr algn="ctr">
                <a:lnSpc>
                  <a:spcPts val="4517"/>
                </a:lnSpc>
                <a:spcBef>
                  <a:spcPct val="0"/>
                </a:spcBef>
              </a:pPr>
              <a:r>
                <a:rPr lang="en-US" sz="3226">
                  <a:solidFill>
                    <a:srgbClr val="FFFFFF"/>
                  </a:solidFill>
                  <a:latin typeface="Roboto"/>
                </a:rPr>
                <a:t>QA-Prompt Example 1</a:t>
              </a:r>
            </a:p>
          </p:txBody>
        </p:sp>
        <p:sp>
          <p:nvSpPr>
            <p:cNvPr name="Freeform 14" id="14"/>
            <p:cNvSpPr/>
            <p:nvPr/>
          </p:nvSpPr>
          <p:spPr>
            <a:xfrm flipH="false" flipV="false" rot="0">
              <a:off x="0" y="2176955"/>
              <a:ext cx="17821591" cy="3014479"/>
            </a:xfrm>
            <a:custGeom>
              <a:avLst/>
              <a:gdLst/>
              <a:ahLst/>
              <a:cxnLst/>
              <a:rect r="r" b="b" t="t" l="l"/>
              <a:pathLst>
                <a:path h="3014479" w="17821591">
                  <a:moveTo>
                    <a:pt x="0" y="0"/>
                  </a:moveTo>
                  <a:lnTo>
                    <a:pt x="17821591" y="0"/>
                  </a:lnTo>
                  <a:lnTo>
                    <a:pt x="17821591" y="3014479"/>
                  </a:lnTo>
                  <a:lnTo>
                    <a:pt x="0" y="3014479"/>
                  </a:lnTo>
                  <a:lnTo>
                    <a:pt x="0" y="0"/>
                  </a:lnTo>
                  <a:close/>
                </a:path>
              </a:pathLst>
            </a:custGeom>
            <a:blipFill>
              <a:blip r:embed="rId3"/>
              <a:stretch>
                <a:fillRect l="-509" t="-1450" r="0" b="-4761"/>
              </a:stretch>
            </a:blipFill>
          </p:spPr>
        </p:sp>
        <p:sp>
          <p:nvSpPr>
            <p:cNvPr name="TextBox 15" id="15"/>
            <p:cNvSpPr txBox="true"/>
            <p:nvPr/>
          </p:nvSpPr>
          <p:spPr>
            <a:xfrm rot="0">
              <a:off x="2442157" y="1219021"/>
              <a:ext cx="12937277" cy="697076"/>
            </a:xfrm>
            <a:prstGeom prst="rect">
              <a:avLst/>
            </a:prstGeom>
          </p:spPr>
          <p:txBody>
            <a:bodyPr anchor="t" rtlCol="false" tIns="0" lIns="0" bIns="0" rIns="0">
              <a:spAutoFit/>
            </a:bodyPr>
            <a:lstStyle/>
            <a:p>
              <a:pPr algn="ctr">
                <a:lnSpc>
                  <a:spcPts val="4390"/>
                </a:lnSpc>
                <a:spcBef>
                  <a:spcPct val="0"/>
                </a:spcBef>
              </a:pPr>
              <a:r>
                <a:rPr lang="en-US" sz="3135">
                  <a:solidFill>
                    <a:srgbClr val="FFFFFF"/>
                  </a:solidFill>
                  <a:latin typeface="Roboto"/>
                </a:rPr>
                <a:t>Raw Data</a:t>
              </a:r>
            </a:p>
          </p:txBody>
        </p:sp>
      </p:grpSp>
      <p:sp>
        <p:nvSpPr>
          <p:cNvPr name="AutoShape 16" id="16"/>
          <p:cNvSpPr/>
          <p:nvPr/>
        </p:nvSpPr>
        <p:spPr>
          <a:xfrm>
            <a:off x="3341769" y="1047750"/>
            <a:ext cx="11604462" cy="0"/>
          </a:xfrm>
          <a:prstGeom prst="line">
            <a:avLst/>
          </a:prstGeom>
          <a:ln cap="flat" w="38100">
            <a:solidFill>
              <a:srgbClr val="FFFFFF">
                <a:alpha val="32941"/>
              </a:srgbClr>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DAFazt8ldSU</dc:identifier>
  <dcterms:modified xsi:type="dcterms:W3CDTF">2011-08-01T06:04:30Z</dcterms:modified>
  <cp:revision>1</cp:revision>
  <dc:title>Building a Spartan ChatGPT</dc:title>
</cp:coreProperties>
</file>